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7" r:id="rId1"/>
  </p:sldMasterIdLst>
  <p:sldIdLst>
    <p:sldId id="256" r:id="rId2"/>
    <p:sldId id="288" r:id="rId3"/>
    <p:sldId id="296" r:id="rId4"/>
    <p:sldId id="295" r:id="rId5"/>
    <p:sldId id="286" r:id="rId6"/>
    <p:sldId id="297" r:id="rId7"/>
    <p:sldId id="293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3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42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4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50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1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7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6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5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0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3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1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8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FB86-201A-9142-B8B2-E25A031FE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4825" y="1143000"/>
            <a:ext cx="6268246" cy="3134032"/>
          </a:xfrm>
        </p:spPr>
        <p:txBody>
          <a:bodyPr>
            <a:normAutofit/>
          </a:bodyPr>
          <a:lstStyle/>
          <a:p>
            <a:r>
              <a:rPr lang="en-US" sz="6600" dirty="0"/>
              <a:t>Legal Issues</a:t>
            </a:r>
            <a:br>
              <a:rPr lang="en-US" sz="6600" dirty="0"/>
            </a:br>
            <a:r>
              <a:rPr lang="en-US" sz="6600" dirty="0"/>
              <a:t>Update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816C0-9FBE-DF41-ADFD-8FB3D573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4825" y="4473677"/>
            <a:ext cx="6268246" cy="1268144"/>
          </a:xfrm>
        </p:spPr>
        <p:txBody>
          <a:bodyPr>
            <a:normAutofit/>
          </a:bodyPr>
          <a:lstStyle/>
          <a:p>
            <a:r>
              <a:rPr lang="en-US" sz="2000" dirty="0"/>
              <a:t>Dan Reimer, DSR LLC</a:t>
            </a:r>
          </a:p>
          <a:p>
            <a:r>
              <a:rPr lang="en-US" sz="2000" dirty="0"/>
              <a:t>CAOA Winter conference</a:t>
            </a:r>
          </a:p>
          <a:p>
            <a:r>
              <a:rPr lang="en-US" sz="2000" dirty="0"/>
              <a:t>JANUARY 31,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924E02-4925-4E64-A1DC-666A9E651C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40" r="24539" b="-1"/>
          <a:stretch/>
        </p:blipFill>
        <p:spPr>
          <a:xfrm>
            <a:off x="1109764" y="1113063"/>
            <a:ext cx="3531062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79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151D-4212-2144-91AE-2734B9C8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699DF-FA70-2D49-8708-65F5CA31B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Politics and Policy</a:t>
            </a:r>
          </a:p>
          <a:p>
            <a:r>
              <a:rPr lang="en-US" sz="2800" dirty="0">
                <a:solidFill>
                  <a:schemeClr val="tx1"/>
                </a:solidFill>
              </a:rPr>
              <a:t>PFAS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Regulatory Updates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Civil Rights, DEI and ESG</a:t>
            </a:r>
          </a:p>
          <a:p>
            <a:r>
              <a:rPr lang="en-US" sz="2800" dirty="0">
                <a:solidFill>
                  <a:schemeClr val="tx1"/>
                </a:solidFill>
              </a:rPr>
              <a:t>Other Fun Stuff</a:t>
            </a:r>
          </a:p>
        </p:txBody>
      </p:sp>
    </p:spTree>
    <p:extLst>
      <p:ext uri="{BB962C8B-B14F-4D97-AF65-F5344CB8AC3E}">
        <p14:creationId xmlns:p14="http://schemas.microsoft.com/office/powerpoint/2010/main" val="44648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7388-2F89-19CC-B888-4DDC6B497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and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B9AE-2AFD-EB12-0A55-A3F3638E1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FAA Reauthorization</a:t>
            </a:r>
          </a:p>
          <a:p>
            <a:r>
              <a:rPr lang="en-US" sz="2400" dirty="0"/>
              <a:t>Congressional Committee assignments</a:t>
            </a:r>
          </a:p>
          <a:p>
            <a:r>
              <a:rPr lang="en-US" sz="2400" dirty="0"/>
              <a:t>FAA Administrator</a:t>
            </a:r>
          </a:p>
          <a:p>
            <a:r>
              <a:rPr lang="en-US" sz="2400" dirty="0"/>
              <a:t>FAA Deputy Associate Administrator for Airports</a:t>
            </a:r>
          </a:p>
          <a:p>
            <a:r>
              <a:rPr lang="en-US" sz="2400" dirty="0"/>
              <a:t>H.R. 346, </a:t>
            </a:r>
            <a:r>
              <a:rPr lang="en-US" sz="2400" i="1" dirty="0"/>
              <a:t>NOTAM Improvement Act of 2023</a:t>
            </a:r>
          </a:p>
          <a:p>
            <a:r>
              <a:rPr lang="en-US" sz="2400" i="1" dirty="0"/>
              <a:t>Good Jobs for Good Airports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4519-7BCF-496D-A322-39C22D1D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334C-1F34-A0DF-5C5A-C9CF7DD2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603500"/>
            <a:ext cx="11155679" cy="4048760"/>
          </a:xfrm>
        </p:spPr>
        <p:txBody>
          <a:bodyPr>
            <a:normAutofit lnSpcReduction="10000"/>
          </a:bodyPr>
          <a:lstStyle/>
          <a:p>
            <a:r>
              <a:rPr lang="en-US" sz="1900" dirty="0">
                <a:solidFill>
                  <a:schemeClr val="tx1"/>
                </a:solidFill>
              </a:rPr>
              <a:t>FAA, </a:t>
            </a:r>
            <a:r>
              <a:rPr lang="en-US" sz="1900" dirty="0" err="1">
                <a:solidFill>
                  <a:schemeClr val="tx1"/>
                </a:solidFill>
              </a:rPr>
              <a:t>CertAlert</a:t>
            </a:r>
            <a:r>
              <a:rPr lang="en-US" sz="1900" dirty="0">
                <a:solidFill>
                  <a:schemeClr val="tx1"/>
                </a:solidFill>
              </a:rPr>
              <a:t> No. 23-01, </a:t>
            </a:r>
            <a:r>
              <a:rPr lang="en-US" sz="1900" i="1" dirty="0">
                <a:solidFill>
                  <a:schemeClr val="tx1"/>
                </a:solidFill>
              </a:rPr>
              <a:t>New Military Specification for Performance-Based Standards for Fluorine-Free Aircraft Fire Fighting Foam </a:t>
            </a:r>
            <a:r>
              <a:rPr lang="en-US" sz="1900" dirty="0">
                <a:solidFill>
                  <a:schemeClr val="tx1"/>
                </a:solidFill>
              </a:rPr>
              <a:t>(Jan. 12, 2023).</a:t>
            </a:r>
          </a:p>
          <a:p>
            <a:r>
              <a:rPr lang="en-US" sz="1900" dirty="0">
                <a:solidFill>
                  <a:schemeClr val="tx1"/>
                </a:solidFill>
              </a:rPr>
              <a:t>Military Specification MIL-PRF-32725, </a:t>
            </a:r>
            <a:r>
              <a:rPr lang="en-US" sz="1900" i="1" dirty="0">
                <a:solidFill>
                  <a:schemeClr val="tx1"/>
                </a:solidFill>
              </a:rPr>
              <a:t>Fire Extinguishing Agent, Fluorine-Free Foam </a:t>
            </a:r>
            <a:r>
              <a:rPr lang="en-US" sz="1900" dirty="0">
                <a:solidFill>
                  <a:schemeClr val="tx1"/>
                </a:solidFill>
              </a:rPr>
              <a:t>(Jan. 12, 2023).</a:t>
            </a:r>
          </a:p>
          <a:p>
            <a:r>
              <a:rPr lang="en-US" sz="1900" i="1" dirty="0">
                <a:solidFill>
                  <a:schemeClr val="tx1"/>
                </a:solidFill>
              </a:rPr>
              <a:t>Preventing PFAS Runoff at Airports Act</a:t>
            </a:r>
            <a:r>
              <a:rPr lang="en-US" sz="1900" dirty="0">
                <a:solidFill>
                  <a:schemeClr val="tx1"/>
                </a:solidFill>
              </a:rPr>
              <a:t>, Pub. Law 117-254</a:t>
            </a:r>
          </a:p>
          <a:p>
            <a:r>
              <a:rPr lang="en-US" sz="1900" i="1" dirty="0">
                <a:solidFill>
                  <a:schemeClr val="tx1"/>
                </a:solidFill>
              </a:rPr>
              <a:t>Consolidated Appropriations Act, 2023</a:t>
            </a:r>
            <a:r>
              <a:rPr lang="en-US" sz="1900" dirty="0">
                <a:solidFill>
                  <a:schemeClr val="tx1"/>
                </a:solidFill>
              </a:rPr>
              <a:t>, Pub. Law 117-328</a:t>
            </a:r>
          </a:p>
          <a:p>
            <a:r>
              <a:rPr lang="en-US" sz="1900" dirty="0">
                <a:solidFill>
                  <a:schemeClr val="tx1"/>
                </a:solidFill>
                <a:effectLst/>
              </a:rPr>
              <a:t>Notice of Proposed Rule, </a:t>
            </a:r>
            <a:r>
              <a:rPr lang="en-US" sz="1900" i="1" dirty="0">
                <a:solidFill>
                  <a:schemeClr val="tx1"/>
                </a:solidFill>
                <a:effectLst/>
              </a:rPr>
              <a:t>Designation of Perfluorooctanoic Acid (PFOA) and </a:t>
            </a:r>
            <a:r>
              <a:rPr lang="en-US" sz="1900" i="1" dirty="0" err="1">
                <a:solidFill>
                  <a:schemeClr val="tx1"/>
                </a:solidFill>
                <a:effectLst/>
              </a:rPr>
              <a:t>Perfluorooctanesulfonic</a:t>
            </a:r>
            <a:r>
              <a:rPr lang="en-US" sz="1900" i="1" dirty="0">
                <a:solidFill>
                  <a:schemeClr val="tx1"/>
                </a:solidFill>
                <a:effectLst/>
              </a:rPr>
              <a:t> Acid (PFOS) as CERCLA Hazardous Substances</a:t>
            </a:r>
            <a:r>
              <a:rPr lang="en-US" sz="1900" dirty="0">
                <a:solidFill>
                  <a:schemeClr val="tx1"/>
                </a:solidFill>
                <a:effectLst/>
              </a:rPr>
              <a:t>, 87 Fed. Reg. 54,415 (Sept. 6, 2022). </a:t>
            </a:r>
          </a:p>
          <a:p>
            <a:r>
              <a:rPr lang="en-US" sz="1900" dirty="0">
                <a:solidFill>
                  <a:schemeClr val="tx1"/>
                </a:solidFill>
                <a:effectLst/>
              </a:rPr>
              <a:t>Notice, </a:t>
            </a:r>
            <a:r>
              <a:rPr lang="en-US" sz="1900" i="1" dirty="0">
                <a:solidFill>
                  <a:schemeClr val="tx1"/>
                </a:solidFill>
                <a:effectLst/>
              </a:rPr>
              <a:t>Lifetime Drinking Water Health Advisories for Four Perfluoroalkyl Substances</a:t>
            </a:r>
            <a:r>
              <a:rPr lang="en-US" sz="1900" dirty="0">
                <a:solidFill>
                  <a:schemeClr val="tx1"/>
                </a:solidFill>
                <a:effectLst/>
              </a:rPr>
              <a:t>, 87 Fed. Reg. 36,848 (June 21, 2022).</a:t>
            </a:r>
          </a:p>
          <a:p>
            <a:r>
              <a:rPr lang="en-US" sz="1900" dirty="0">
                <a:solidFill>
                  <a:schemeClr val="tx1"/>
                </a:solidFill>
              </a:rPr>
              <a:t>Multi-District Litigation and Airport Coalition</a:t>
            </a:r>
            <a:endParaRPr lang="en-US" sz="1900" dirty="0">
              <a:solidFill>
                <a:schemeClr val="tx1"/>
              </a:solidFill>
              <a:effectLst/>
            </a:endParaRPr>
          </a:p>
          <a:p>
            <a:endParaRPr lang="en-US" dirty="0">
              <a:solidFill>
                <a:schemeClr val="tx1"/>
              </a:solidFill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5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85C8-C6E2-634F-8EA9-29A2D9A9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57E8D-60D4-A240-8EAB-FA6B91C9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46445" cy="403733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effectLst/>
              </a:rPr>
              <a:t>Order 5190.6B, Change 2, </a:t>
            </a:r>
            <a:r>
              <a:rPr lang="en-US" sz="2000" i="1" dirty="0">
                <a:solidFill>
                  <a:schemeClr val="tx1"/>
                </a:solidFill>
                <a:effectLst/>
              </a:rPr>
              <a:t>Airport Compliance Manual</a:t>
            </a:r>
            <a:r>
              <a:rPr lang="en-US" sz="2000" dirty="0">
                <a:solidFill>
                  <a:schemeClr val="tx1"/>
                </a:solidFill>
                <a:effectLst/>
              </a:rPr>
              <a:t> (Dec. 9, 2022).</a:t>
            </a:r>
          </a:p>
          <a:p>
            <a:r>
              <a:rPr lang="en-US" sz="2000" i="1" dirty="0">
                <a:solidFill>
                  <a:schemeClr val="tx1"/>
                </a:solidFill>
                <a:effectLst/>
              </a:rPr>
              <a:t>Contract Provision Guidelines for Obligated Sponsors and Airport Improvement Program Projects</a:t>
            </a:r>
            <a:r>
              <a:rPr lang="en-US" sz="2000" dirty="0">
                <a:solidFill>
                  <a:schemeClr val="tx1"/>
                </a:solidFill>
                <a:effectLst/>
              </a:rPr>
              <a:t> (Nov. 18, 2022).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</a:rPr>
              <a:t>Proposed Policy, </a:t>
            </a:r>
            <a:r>
              <a:rPr lang="en-US" sz="2000" i="1" dirty="0">
                <a:solidFill>
                  <a:schemeClr val="tx1"/>
                </a:solidFill>
                <a:effectLst/>
              </a:rPr>
              <a:t>Draft FAA Policy Regarding Processing Land Use Changes on Federally Acquired or Federally Conveyed Airport Land</a:t>
            </a:r>
            <a:r>
              <a:rPr lang="en-US" sz="2000" dirty="0">
                <a:solidFill>
                  <a:schemeClr val="tx1"/>
                </a:solidFill>
                <a:effectLst/>
              </a:rPr>
              <a:t>, 87 Fed. Reg. 56,601 (Sept. 15, 2022).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</a:rPr>
              <a:t>Memorandum, </a:t>
            </a:r>
            <a:r>
              <a:rPr lang="en-US" sz="2000" i="1" dirty="0">
                <a:solidFill>
                  <a:schemeClr val="tx1"/>
                </a:solidFill>
                <a:effectLst/>
              </a:rPr>
              <a:t>Updated Instructions Regarding ALP Reviews and Projects Potentially Affected by Section 163 </a:t>
            </a:r>
            <a:r>
              <a:rPr lang="en-US" sz="2000" dirty="0">
                <a:solidFill>
                  <a:schemeClr val="tx1"/>
                </a:solidFill>
                <a:effectLst/>
              </a:rPr>
              <a:t>(Aug. 3, 2022).</a:t>
            </a:r>
          </a:p>
        </p:txBody>
      </p:sp>
    </p:spTree>
    <p:extLst>
      <p:ext uri="{BB962C8B-B14F-4D97-AF65-F5344CB8AC3E}">
        <p14:creationId xmlns:p14="http://schemas.microsoft.com/office/powerpoint/2010/main" val="302916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CFC6C-8813-D25E-F0BA-78965481C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Rights, DEI and ESG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A1FE8-4E0A-7EBB-C528-570AF6F57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effectLst/>
              </a:rPr>
              <a:t>DOT Order 1000.12C (June 11, 2021).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</a:rPr>
              <a:t>Letter to Airport Sponsors re: </a:t>
            </a:r>
            <a:r>
              <a:rPr lang="en-US" sz="2000" i="1" dirty="0">
                <a:solidFill>
                  <a:schemeClr val="tx1"/>
                </a:solidFill>
                <a:effectLst/>
              </a:rPr>
              <a:t>Title VI Compliance and AIP Grant Eligibility</a:t>
            </a:r>
            <a:r>
              <a:rPr lang="en-US" sz="2000" dirty="0">
                <a:solidFill>
                  <a:schemeClr val="tx1"/>
                </a:solidFill>
                <a:effectLst/>
              </a:rPr>
              <a:t> (Aug. 12, 2022).</a:t>
            </a:r>
          </a:p>
          <a:p>
            <a:r>
              <a:rPr lang="en-US" sz="2000" i="1" dirty="0">
                <a:solidFill>
                  <a:schemeClr val="tx1"/>
                </a:solidFill>
                <a:effectLst/>
              </a:rPr>
              <a:t>Airport Sponsor Title VI Plan Template </a:t>
            </a:r>
            <a:r>
              <a:rPr lang="en-US" sz="2000" dirty="0">
                <a:solidFill>
                  <a:schemeClr val="tx1"/>
                </a:solidFill>
                <a:effectLst/>
              </a:rPr>
              <a:t>(Dec. 19, 2022).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</a:rPr>
              <a:t>Notice of Proposed Rulemaking, </a:t>
            </a:r>
            <a:r>
              <a:rPr lang="en-US" sz="2000" i="1" dirty="0">
                <a:solidFill>
                  <a:schemeClr val="tx1"/>
                </a:solidFill>
                <a:effectLst/>
              </a:rPr>
              <a:t>Disadvantaged Business Enterprise and Airport Concession Disadvantaged Business Enterprise Program Implementation Modifications</a:t>
            </a:r>
            <a:r>
              <a:rPr lang="en-US" sz="2000" dirty="0">
                <a:solidFill>
                  <a:schemeClr val="tx1"/>
                </a:solidFill>
                <a:effectLst/>
              </a:rPr>
              <a:t>, 87 Fed. Reg. 43,620 (July 21, 2022).</a:t>
            </a:r>
          </a:p>
          <a:p>
            <a:endParaRPr lang="en-US" sz="2000" dirty="0"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85C8-C6E2-634F-8EA9-29A2D9A9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Fun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57E8D-60D4-A240-8EAB-FA6B91C9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46445" cy="403733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Litigation</a:t>
            </a:r>
          </a:p>
          <a:p>
            <a:pPr lvl="1"/>
            <a:r>
              <a:rPr lang="en-US" sz="2200" dirty="0"/>
              <a:t>FAA Order, </a:t>
            </a:r>
            <a:r>
              <a:rPr lang="en-US" sz="2200" i="1" dirty="0"/>
              <a:t>Haynes v. Adams County</a:t>
            </a:r>
            <a:r>
              <a:rPr lang="en-US" sz="2200" dirty="0"/>
              <a:t>, Docket No. 16-22-04 (June 9, 2022).</a:t>
            </a:r>
          </a:p>
          <a:p>
            <a:pPr lvl="1"/>
            <a:r>
              <a:rPr lang="en-US" sz="2200" dirty="0"/>
              <a:t>FAA Director’s Determination, </a:t>
            </a:r>
            <a:r>
              <a:rPr lang="en-US" sz="2200" i="1" dirty="0"/>
              <a:t>HTX Helicopters v. Rhode Island Airport Corp.</a:t>
            </a:r>
            <a:r>
              <a:rPr lang="en-US" sz="2200" dirty="0"/>
              <a:t>, Docket No. 16-21-10 (May 19, 2022).</a:t>
            </a:r>
          </a:p>
          <a:p>
            <a:r>
              <a:rPr lang="en-US" sz="2400" dirty="0" err="1"/>
              <a:t>AvGas</a:t>
            </a:r>
            <a:endParaRPr lang="en-US" sz="2400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Notice, </a:t>
            </a:r>
            <a:r>
              <a:rPr lang="en-US" i="1" dirty="0">
                <a:solidFill>
                  <a:schemeClr val="tx1"/>
                </a:solidFill>
              </a:rPr>
              <a:t>Proposed Finding that Lead Emissions from Aircraft Engines that Operate on Leaded Fuel Cause or Contribute to Air Pollution that May Reasonably Be Anticipated to Endanger Public Health and Welfare</a:t>
            </a:r>
            <a:r>
              <a:rPr lang="en-US" dirty="0">
                <a:solidFill>
                  <a:schemeClr val="tx1"/>
                </a:solidFill>
              </a:rPr>
              <a:t>, 87 Fed. Reg. 62,753 (Oct. 17, 2022). </a:t>
            </a:r>
            <a:endParaRPr lang="en-US" i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Draft Policy Statement, </a:t>
            </a:r>
            <a:r>
              <a:rPr lang="en-US" i="1" dirty="0">
                <a:solidFill>
                  <a:schemeClr val="tx1"/>
                </a:solidFill>
                <a:effectLst/>
              </a:rPr>
              <a:t>Enabling the Use of Unleaded Aviation Gasoline in Piston Engine Aircraft and Aircraft Engines Through the Fleet Authorization Process </a:t>
            </a:r>
            <a:r>
              <a:rPr lang="en-US" dirty="0">
                <a:solidFill>
                  <a:schemeClr val="tx1"/>
                </a:solidFill>
                <a:effectLst/>
              </a:rPr>
              <a:t>(Sept. 2022) </a:t>
            </a:r>
          </a:p>
          <a:p>
            <a:r>
              <a:rPr lang="en-US" sz="2200" dirty="0"/>
              <a:t>Hop-On Jet Service</a:t>
            </a:r>
          </a:p>
          <a:p>
            <a:r>
              <a:rPr lang="en-US" sz="2200" dirty="0"/>
              <a:t>CDC/TSA Mask Mandate</a:t>
            </a:r>
          </a:p>
          <a:p>
            <a:endParaRPr lang="en-US" sz="21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596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813C-8405-C849-889F-E4912A0D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F29D-37B7-724A-9BAD-81AC791C3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Contacts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9693C8-523E-2F41-BAEB-E25EA9D9D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51464"/>
              </p:ext>
            </p:extLst>
          </p:nvPr>
        </p:nvGraphicFramePr>
        <p:xfrm>
          <a:off x="502920" y="2559896"/>
          <a:ext cx="11201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1400">
                  <a:extLst>
                    <a:ext uri="{9D8B030D-6E8A-4147-A177-3AD203B41FA5}">
                      <a16:colId xmlns:a16="http://schemas.microsoft.com/office/drawing/2014/main" val="1943505440"/>
                    </a:ext>
                  </a:extLst>
                </a:gridCol>
              </a:tblGrid>
              <a:tr h="5592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855438"/>
                  </a:ext>
                </a:extLst>
              </a:tr>
              <a:tr h="234436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2800" dirty="0"/>
                    </a:p>
                    <a:p>
                      <a:pPr marL="0" indent="0" algn="ctr">
                        <a:buNone/>
                      </a:pPr>
                      <a:r>
                        <a:rPr lang="en-US" sz="2800" dirty="0"/>
                        <a:t>Dan Reimer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2800" dirty="0"/>
                        <a:t>Daniel S Reimer LLC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dan@airportcounselor.com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 algn="ctr">
                        <a:buNone/>
                      </a:pPr>
                      <a:r>
                        <a:rPr lang="en-US" sz="2800" dirty="0"/>
                        <a:t>P:  (303) 596-2170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32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941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25674</TotalTime>
  <Words>514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Legal Issues Update </vt:lpstr>
      <vt:lpstr>Agenda</vt:lpstr>
      <vt:lpstr>Politics and Policy</vt:lpstr>
      <vt:lpstr>PFAS</vt:lpstr>
      <vt:lpstr>Regulatory Updates</vt:lpstr>
      <vt:lpstr>Civil Rights, DEI and ESG</vt:lpstr>
      <vt:lpstr>Other Fun Stuff</vt:lpstr>
      <vt:lpstr>Open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Reimer</dc:creator>
  <cp:lastModifiedBy>Daniel Reimer</cp:lastModifiedBy>
  <cp:revision>67</cp:revision>
  <dcterms:created xsi:type="dcterms:W3CDTF">2020-01-24T20:19:44Z</dcterms:created>
  <dcterms:modified xsi:type="dcterms:W3CDTF">2023-01-31T18:30:34Z</dcterms:modified>
</cp:coreProperties>
</file>