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34" r:id="rId1"/>
  </p:sldMasterIdLst>
  <p:notesMasterIdLst>
    <p:notesMasterId r:id="rId22"/>
  </p:notesMasterIdLst>
  <p:handoutMasterIdLst>
    <p:handoutMasterId r:id="rId23"/>
  </p:handoutMasterIdLst>
  <p:sldIdLst>
    <p:sldId id="1270" r:id="rId2"/>
    <p:sldId id="3961" r:id="rId3"/>
    <p:sldId id="3871" r:id="rId4"/>
    <p:sldId id="3931" r:id="rId5"/>
    <p:sldId id="3962" r:id="rId6"/>
    <p:sldId id="3932" r:id="rId7"/>
    <p:sldId id="3963" r:id="rId8"/>
    <p:sldId id="3960" r:id="rId9"/>
    <p:sldId id="3926" r:id="rId10"/>
    <p:sldId id="3942" r:id="rId11"/>
    <p:sldId id="3943" r:id="rId12"/>
    <p:sldId id="3937" r:id="rId13"/>
    <p:sldId id="3938" r:id="rId14"/>
    <p:sldId id="3956" r:id="rId15"/>
    <p:sldId id="3964" r:id="rId16"/>
    <p:sldId id="3966" r:id="rId17"/>
    <p:sldId id="3967" r:id="rId18"/>
    <p:sldId id="3968" r:id="rId19"/>
    <p:sldId id="3969" r:id="rId20"/>
    <p:sldId id="3965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001129-3385-452B-BEEA-E01C0E20F1A1}">
          <p14:sldIdLst>
            <p14:sldId id="1270"/>
            <p14:sldId id="3961"/>
            <p14:sldId id="3871"/>
            <p14:sldId id="3931"/>
            <p14:sldId id="3962"/>
            <p14:sldId id="3932"/>
            <p14:sldId id="3963"/>
            <p14:sldId id="3960"/>
            <p14:sldId id="3926"/>
            <p14:sldId id="3942"/>
            <p14:sldId id="3943"/>
            <p14:sldId id="3937"/>
            <p14:sldId id="3938"/>
            <p14:sldId id="3956"/>
            <p14:sldId id="3964"/>
            <p14:sldId id="3966"/>
            <p14:sldId id="3967"/>
            <p14:sldId id="3968"/>
            <p14:sldId id="3969"/>
            <p14:sldId id="3965"/>
          </p14:sldIdLst>
        </p14:section>
      </p14:sectionLst>
    </p:ext>
    <p:ext uri="{EFAFB233-063F-42B5-8137-9DF3F51BA10A}">
      <p15:sldGuideLst xmlns:p15="http://schemas.microsoft.com/office/powerpoint/2012/main">
        <p15:guide id="1" pos="3888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90" autoAdjust="0"/>
    <p:restoredTop sz="94674" autoAdjust="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>
        <p:guide pos="3888"/>
        <p:guide orient="horz" pos="21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By YE '21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4-401A-9203-E08E46CB99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By YE '21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64-401A-9203-E08E46CB99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By YE '21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64-401A-9203-E08E46CB9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563872"/>
        <c:axId val="102653664"/>
      </c:lineChart>
      <c:dateAx>
        <c:axId val="61056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653664"/>
        <c:crosses val="autoZero"/>
        <c:auto val="0"/>
        <c:lblOffset val="100"/>
        <c:baseTimeUnit val="days"/>
      </c:dateAx>
      <c:valAx>
        <c:axId val="1026536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Year-end Production</a:t>
                </a:r>
                <a:r>
                  <a:rPr lang="en-US" sz="1800" b="1" baseline="0" dirty="0"/>
                  <a:t> Capacity (M </a:t>
                </a:r>
                <a:r>
                  <a:rPr lang="en-US" sz="1800" b="1" baseline="0" dirty="0" err="1"/>
                  <a:t>gpy</a:t>
                </a:r>
                <a:r>
                  <a:rPr lang="en-US" sz="1800" b="1" baseline="0" dirty="0"/>
                  <a:t>)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2.2909887654961941E-3"/>
              <c:y val="0.11348314606741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1056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0.06077</cdr:x>
      <cdr:y>0.04606</cdr:y>
    </cdr:from>
    <cdr:to>
      <cdr:x>0.1625</cdr:x>
      <cdr:y>0.14227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6323308B-6AC2-49EB-94F3-6DDAD2585C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786" y="223861"/>
          <a:ext cx="1127892" cy="4675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0.2102</cdr:x>
      <cdr:y>0.6682</cdr:y>
    </cdr:from>
    <cdr:to>
      <cdr:x>0.31194</cdr:x>
      <cdr:y>0.7644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98E56AE3-54B7-495D-8A47-2805CA15B12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30506" y="3247634"/>
          <a:ext cx="1127892" cy="46758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2759D7-B79D-1A49-A050-01385881D3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004D4-B3C7-674D-B87E-313A2C5D95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350411-8004-9C4C-8229-EDF582D03176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DC8F5-8D3E-FA49-AF05-D917D3184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C1F97-4777-F042-A7D5-44AD0467A4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2EE374-741C-5A4A-942F-94331A46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9ACDB0-CBA4-8F4F-8695-A8585B26C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283E6-4269-EC49-BE02-A8851114D2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92A44F-8294-844C-9848-490436ED1A11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40E304-9613-9545-978B-055868FAAE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40E73E-A76D-7F43-8D6E-C6FC8D97C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18BA2-A3DC-8D4E-B203-0D199145FF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1D97A-94E0-DB4A-B324-F4482497A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3CE0EB-A699-0C4F-BA63-2B4E7FC4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0EC3-D35D-4646-88FB-02CC85BE48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that shows the fueling the future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8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that shows the fueling the future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3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2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that shows the fueling the future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CE0EB-A699-0C4F-BA63-2B4E7FC437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9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CC08E-843C-C34E-9E78-5759C055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07E7-0625-AE4A-AF2E-538E32C1A5B2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DD51-BAEE-184F-883D-64A52F75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4D4F-183C-F148-8FCE-0D3AD18F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C6B-9523-C140-986A-E3A8634A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317AB-BE74-8B45-BB9E-132D96A0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14E7-309E-4246-BED8-FDF2FD690C9C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88D2-38D3-DE47-9C88-1E1961AF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015D-2199-2944-9CF2-FD9CC57E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9A8D-6E4C-5941-BF9B-2491CBC5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45A5-9CA6-744E-B2C1-1424516E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FE4D-DCA8-4745-90E6-EE1D5D130D0F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89C5-AC05-7947-8280-5DE8877D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74E3-51B0-1B41-9343-8F85F340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0A22-6113-0E4C-A0DE-0415FB78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A93927-9CD5-4BD6-84ED-E8970C3B09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7723" y="1881888"/>
            <a:ext cx="1576552" cy="1828800"/>
          </a:xfrm>
          <a:custGeom>
            <a:avLst/>
            <a:gdLst>
              <a:gd name="connsiteX0" fmla="*/ 788276 w 1576552"/>
              <a:gd name="connsiteY0" fmla="*/ 0 h 1828800"/>
              <a:gd name="connsiteX1" fmla="*/ 1576552 w 1576552"/>
              <a:gd name="connsiteY1" fmla="*/ 394138 h 1828800"/>
              <a:gd name="connsiteX2" fmla="*/ 1576552 w 1576552"/>
              <a:gd name="connsiteY2" fmla="*/ 1434662 h 1828800"/>
              <a:gd name="connsiteX3" fmla="*/ 788276 w 1576552"/>
              <a:gd name="connsiteY3" fmla="*/ 1828800 h 1828800"/>
              <a:gd name="connsiteX4" fmla="*/ 0 w 1576552"/>
              <a:gd name="connsiteY4" fmla="*/ 1434662 h 1828800"/>
              <a:gd name="connsiteX5" fmla="*/ 0 w 1576552"/>
              <a:gd name="connsiteY5" fmla="*/ 39413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552" h="1828800">
                <a:moveTo>
                  <a:pt x="788276" y="0"/>
                </a:moveTo>
                <a:lnTo>
                  <a:pt x="1576552" y="394138"/>
                </a:lnTo>
                <a:lnTo>
                  <a:pt x="1576552" y="1434662"/>
                </a:lnTo>
                <a:lnTo>
                  <a:pt x="788276" y="1828800"/>
                </a:lnTo>
                <a:lnTo>
                  <a:pt x="0" y="1434662"/>
                </a:lnTo>
                <a:lnTo>
                  <a:pt x="0" y="394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522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44791B-913D-452A-9D6D-5A38BB5E20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1300" y="176175"/>
            <a:ext cx="6209714" cy="6209716"/>
          </a:xfrm>
          <a:custGeom>
            <a:avLst/>
            <a:gdLst>
              <a:gd name="connsiteX0" fmla="*/ 5668759 w 6209714"/>
              <a:gd name="connsiteY0" fmla="*/ 4323373 h 6209716"/>
              <a:gd name="connsiteX1" fmla="*/ 5779297 w 6209714"/>
              <a:gd name="connsiteY1" fmla="*/ 4369160 h 6209716"/>
              <a:gd name="connsiteX2" fmla="*/ 5779297 w 6209714"/>
              <a:gd name="connsiteY2" fmla="*/ 4590236 h 6209716"/>
              <a:gd name="connsiteX3" fmla="*/ 4590237 w 6209714"/>
              <a:gd name="connsiteY3" fmla="*/ 5779295 h 6209716"/>
              <a:gd name="connsiteX4" fmla="*/ 4369160 w 6209714"/>
              <a:gd name="connsiteY4" fmla="*/ 5779296 h 6209716"/>
              <a:gd name="connsiteX5" fmla="*/ 4369160 w 6209714"/>
              <a:gd name="connsiteY5" fmla="*/ 5558219 h 6209716"/>
              <a:gd name="connsiteX6" fmla="*/ 5558220 w 6209714"/>
              <a:gd name="connsiteY6" fmla="*/ 4369159 h 6209716"/>
              <a:gd name="connsiteX7" fmla="*/ 5668759 w 6209714"/>
              <a:gd name="connsiteY7" fmla="*/ 4323373 h 6209716"/>
              <a:gd name="connsiteX8" fmla="*/ 5562289 w 6209714"/>
              <a:gd name="connsiteY8" fmla="*/ 3906360 h 6209716"/>
              <a:gd name="connsiteX9" fmla="*/ 5672827 w 6209714"/>
              <a:gd name="connsiteY9" fmla="*/ 3952146 h 6209716"/>
              <a:gd name="connsiteX10" fmla="*/ 5672827 w 6209714"/>
              <a:gd name="connsiteY10" fmla="*/ 4173223 h 6209716"/>
              <a:gd name="connsiteX11" fmla="*/ 4173223 w 6209714"/>
              <a:gd name="connsiteY11" fmla="*/ 5672826 h 6209716"/>
              <a:gd name="connsiteX12" fmla="*/ 3952147 w 6209714"/>
              <a:gd name="connsiteY12" fmla="*/ 5672826 h 6209716"/>
              <a:gd name="connsiteX13" fmla="*/ 3952147 w 6209714"/>
              <a:gd name="connsiteY13" fmla="*/ 5451750 h 6209716"/>
              <a:gd name="connsiteX14" fmla="*/ 5451751 w 6209714"/>
              <a:gd name="connsiteY14" fmla="*/ 3952146 h 6209716"/>
              <a:gd name="connsiteX15" fmla="*/ 5562289 w 6209714"/>
              <a:gd name="connsiteY15" fmla="*/ 3906360 h 6209716"/>
              <a:gd name="connsiteX16" fmla="*/ 5853353 w 6209714"/>
              <a:gd name="connsiteY16" fmla="*/ 3091817 h 6209716"/>
              <a:gd name="connsiteX17" fmla="*/ 5963892 w 6209714"/>
              <a:gd name="connsiteY17" fmla="*/ 3137603 h 6209716"/>
              <a:gd name="connsiteX18" fmla="*/ 5963892 w 6209714"/>
              <a:gd name="connsiteY18" fmla="*/ 3358680 h 6209716"/>
              <a:gd name="connsiteX19" fmla="*/ 3358679 w 6209714"/>
              <a:gd name="connsiteY19" fmla="*/ 5963892 h 6209716"/>
              <a:gd name="connsiteX20" fmla="*/ 3137603 w 6209714"/>
              <a:gd name="connsiteY20" fmla="*/ 5963892 h 6209716"/>
              <a:gd name="connsiteX21" fmla="*/ 3137603 w 6209714"/>
              <a:gd name="connsiteY21" fmla="*/ 5742814 h 6209716"/>
              <a:gd name="connsiteX22" fmla="*/ 5742814 w 6209714"/>
              <a:gd name="connsiteY22" fmla="*/ 3137603 h 6209716"/>
              <a:gd name="connsiteX23" fmla="*/ 5853353 w 6209714"/>
              <a:gd name="connsiteY23" fmla="*/ 3091817 h 6209716"/>
              <a:gd name="connsiteX24" fmla="*/ 5455985 w 6209714"/>
              <a:gd name="connsiteY24" fmla="*/ 2437751 h 6209716"/>
              <a:gd name="connsiteX25" fmla="*/ 5566522 w 6209714"/>
              <a:gd name="connsiteY25" fmla="*/ 2483537 h 6209716"/>
              <a:gd name="connsiteX26" fmla="*/ 5566522 w 6209714"/>
              <a:gd name="connsiteY26" fmla="*/ 2704612 h 6209716"/>
              <a:gd name="connsiteX27" fmla="*/ 2704613 w 6209714"/>
              <a:gd name="connsiteY27" fmla="*/ 5566523 h 6209716"/>
              <a:gd name="connsiteX28" fmla="*/ 2483536 w 6209714"/>
              <a:gd name="connsiteY28" fmla="*/ 5566523 h 6209716"/>
              <a:gd name="connsiteX29" fmla="*/ 2483536 w 6209714"/>
              <a:gd name="connsiteY29" fmla="*/ 5345449 h 6209716"/>
              <a:gd name="connsiteX30" fmla="*/ 5345447 w 6209714"/>
              <a:gd name="connsiteY30" fmla="*/ 2483537 h 6209716"/>
              <a:gd name="connsiteX31" fmla="*/ 5455985 w 6209714"/>
              <a:gd name="connsiteY31" fmla="*/ 2437751 h 6209716"/>
              <a:gd name="connsiteX32" fmla="*/ 6053391 w 6209714"/>
              <a:gd name="connsiteY32" fmla="*/ 2368297 h 6209716"/>
              <a:gd name="connsiteX33" fmla="*/ 6163928 w 6209714"/>
              <a:gd name="connsiteY33" fmla="*/ 2414083 h 6209716"/>
              <a:gd name="connsiteX34" fmla="*/ 6163928 w 6209714"/>
              <a:gd name="connsiteY34" fmla="*/ 2635157 h 6209716"/>
              <a:gd name="connsiteX35" fmla="*/ 2635156 w 6209714"/>
              <a:gd name="connsiteY35" fmla="*/ 6163931 h 6209716"/>
              <a:gd name="connsiteX36" fmla="*/ 2414081 w 6209714"/>
              <a:gd name="connsiteY36" fmla="*/ 6163930 h 6209716"/>
              <a:gd name="connsiteX37" fmla="*/ 2414080 w 6209714"/>
              <a:gd name="connsiteY37" fmla="*/ 5942856 h 6209716"/>
              <a:gd name="connsiteX38" fmla="*/ 5942854 w 6209714"/>
              <a:gd name="connsiteY38" fmla="*/ 2414083 h 6209716"/>
              <a:gd name="connsiteX39" fmla="*/ 6053391 w 6209714"/>
              <a:gd name="connsiteY39" fmla="*/ 2368297 h 6209716"/>
              <a:gd name="connsiteX40" fmla="*/ 5652992 w 6209714"/>
              <a:gd name="connsiteY40" fmla="*/ 1712788 h 6209716"/>
              <a:gd name="connsiteX41" fmla="*/ 5763530 w 6209714"/>
              <a:gd name="connsiteY41" fmla="*/ 1758575 h 6209716"/>
              <a:gd name="connsiteX42" fmla="*/ 5763530 w 6209714"/>
              <a:gd name="connsiteY42" fmla="*/ 1979650 h 6209716"/>
              <a:gd name="connsiteX43" fmla="*/ 1979648 w 6209714"/>
              <a:gd name="connsiteY43" fmla="*/ 5763532 h 6209716"/>
              <a:gd name="connsiteX44" fmla="*/ 1758573 w 6209714"/>
              <a:gd name="connsiteY44" fmla="*/ 5763532 h 6209716"/>
              <a:gd name="connsiteX45" fmla="*/ 1758572 w 6209714"/>
              <a:gd name="connsiteY45" fmla="*/ 5542458 h 6209716"/>
              <a:gd name="connsiteX46" fmla="*/ 5542456 w 6209714"/>
              <a:gd name="connsiteY46" fmla="*/ 1758575 h 6209716"/>
              <a:gd name="connsiteX47" fmla="*/ 5652992 w 6209714"/>
              <a:gd name="connsiteY47" fmla="*/ 1712788 h 6209716"/>
              <a:gd name="connsiteX48" fmla="*/ 5765377 w 6209714"/>
              <a:gd name="connsiteY48" fmla="*/ 1072454 h 6209716"/>
              <a:gd name="connsiteX49" fmla="*/ 5875915 w 6209714"/>
              <a:gd name="connsiteY49" fmla="*/ 1118240 h 6209716"/>
              <a:gd name="connsiteX50" fmla="*/ 5875915 w 6209714"/>
              <a:gd name="connsiteY50" fmla="*/ 1339315 h 6209716"/>
              <a:gd name="connsiteX51" fmla="*/ 1379827 w 6209714"/>
              <a:gd name="connsiteY51" fmla="*/ 5835402 h 6209716"/>
              <a:gd name="connsiteX52" fmla="*/ 1158753 w 6209714"/>
              <a:gd name="connsiteY52" fmla="*/ 5835403 h 6209716"/>
              <a:gd name="connsiteX53" fmla="*/ 1158752 w 6209714"/>
              <a:gd name="connsiteY53" fmla="*/ 5614327 h 6209716"/>
              <a:gd name="connsiteX54" fmla="*/ 5654840 w 6209714"/>
              <a:gd name="connsiteY54" fmla="*/ 1118240 h 6209716"/>
              <a:gd name="connsiteX55" fmla="*/ 5765377 w 6209714"/>
              <a:gd name="connsiteY55" fmla="*/ 1072454 h 6209716"/>
              <a:gd name="connsiteX56" fmla="*/ 4876761 w 6209714"/>
              <a:gd name="connsiteY56" fmla="*/ 905162 h 6209716"/>
              <a:gd name="connsiteX57" fmla="*/ 4987299 w 6209714"/>
              <a:gd name="connsiteY57" fmla="*/ 950948 h 6209716"/>
              <a:gd name="connsiteX58" fmla="*/ 4987299 w 6209714"/>
              <a:gd name="connsiteY58" fmla="*/ 1172023 h 6209716"/>
              <a:gd name="connsiteX59" fmla="*/ 1172023 w 6209714"/>
              <a:gd name="connsiteY59" fmla="*/ 4987299 h 6209716"/>
              <a:gd name="connsiteX60" fmla="*/ 950948 w 6209714"/>
              <a:gd name="connsiteY60" fmla="*/ 4987299 h 6209716"/>
              <a:gd name="connsiteX61" fmla="*/ 950948 w 6209714"/>
              <a:gd name="connsiteY61" fmla="*/ 4766223 h 6209716"/>
              <a:gd name="connsiteX62" fmla="*/ 4766224 w 6209714"/>
              <a:gd name="connsiteY62" fmla="*/ 950948 h 6209716"/>
              <a:gd name="connsiteX63" fmla="*/ 4876761 w 6209714"/>
              <a:gd name="connsiteY63" fmla="*/ 905162 h 6209716"/>
              <a:gd name="connsiteX64" fmla="*/ 3909102 w 6209714"/>
              <a:gd name="connsiteY64" fmla="*/ 816914 h 6209716"/>
              <a:gd name="connsiteX65" fmla="*/ 4019640 w 6209714"/>
              <a:gd name="connsiteY65" fmla="*/ 862700 h 6209716"/>
              <a:gd name="connsiteX66" fmla="*/ 4019639 w 6209714"/>
              <a:gd name="connsiteY66" fmla="*/ 1083775 h 6209716"/>
              <a:gd name="connsiteX67" fmla="*/ 1083773 w 6209714"/>
              <a:gd name="connsiteY67" fmla="*/ 4019641 h 6209716"/>
              <a:gd name="connsiteX68" fmla="*/ 862698 w 6209714"/>
              <a:gd name="connsiteY68" fmla="*/ 4019641 h 6209716"/>
              <a:gd name="connsiteX69" fmla="*/ 862698 w 6209714"/>
              <a:gd name="connsiteY69" fmla="*/ 3798566 h 6209716"/>
              <a:gd name="connsiteX70" fmla="*/ 3798565 w 6209714"/>
              <a:gd name="connsiteY70" fmla="*/ 862700 h 6209716"/>
              <a:gd name="connsiteX71" fmla="*/ 3909102 w 6209714"/>
              <a:gd name="connsiteY71" fmla="*/ 816914 h 6209716"/>
              <a:gd name="connsiteX72" fmla="*/ 5647989 w 6209714"/>
              <a:gd name="connsiteY72" fmla="*/ 661885 h 6209716"/>
              <a:gd name="connsiteX73" fmla="*/ 5758526 w 6209714"/>
              <a:gd name="connsiteY73" fmla="*/ 707671 h 6209716"/>
              <a:gd name="connsiteX74" fmla="*/ 5758526 w 6209714"/>
              <a:gd name="connsiteY74" fmla="*/ 928746 h 6209716"/>
              <a:gd name="connsiteX75" fmla="*/ 928746 w 6209714"/>
              <a:gd name="connsiteY75" fmla="*/ 5758526 h 6209716"/>
              <a:gd name="connsiteX76" fmla="*/ 707671 w 6209714"/>
              <a:gd name="connsiteY76" fmla="*/ 5758526 h 6209716"/>
              <a:gd name="connsiteX77" fmla="*/ 707671 w 6209714"/>
              <a:gd name="connsiteY77" fmla="*/ 5537452 h 6209716"/>
              <a:gd name="connsiteX78" fmla="*/ 5537452 w 6209714"/>
              <a:gd name="connsiteY78" fmla="*/ 707671 h 6209716"/>
              <a:gd name="connsiteX79" fmla="*/ 5647989 w 6209714"/>
              <a:gd name="connsiteY79" fmla="*/ 661885 h 6209716"/>
              <a:gd name="connsiteX80" fmla="*/ 1474806 w 6209714"/>
              <a:gd name="connsiteY80" fmla="*/ 616751 h 6209716"/>
              <a:gd name="connsiteX81" fmla="*/ 1585344 w 6209714"/>
              <a:gd name="connsiteY81" fmla="*/ 662538 h 6209716"/>
              <a:gd name="connsiteX82" fmla="*/ 1585343 w 6209714"/>
              <a:gd name="connsiteY82" fmla="*/ 883614 h 6209716"/>
              <a:gd name="connsiteX83" fmla="*/ 883610 w 6209714"/>
              <a:gd name="connsiteY83" fmla="*/ 1585347 h 6209716"/>
              <a:gd name="connsiteX84" fmla="*/ 662534 w 6209714"/>
              <a:gd name="connsiteY84" fmla="*/ 1585347 h 6209716"/>
              <a:gd name="connsiteX85" fmla="*/ 662534 w 6209714"/>
              <a:gd name="connsiteY85" fmla="*/ 1364271 h 6209716"/>
              <a:gd name="connsiteX86" fmla="*/ 1364267 w 6209714"/>
              <a:gd name="connsiteY86" fmla="*/ 662538 h 6209716"/>
              <a:gd name="connsiteX87" fmla="*/ 1474806 w 6209714"/>
              <a:gd name="connsiteY87" fmla="*/ 616751 h 6209716"/>
              <a:gd name="connsiteX88" fmla="*/ 4739155 w 6209714"/>
              <a:gd name="connsiteY88" fmla="*/ 514813 h 6209716"/>
              <a:gd name="connsiteX89" fmla="*/ 4849693 w 6209714"/>
              <a:gd name="connsiteY89" fmla="*/ 560600 h 6209716"/>
              <a:gd name="connsiteX90" fmla="*/ 4849693 w 6209714"/>
              <a:gd name="connsiteY90" fmla="*/ 781675 h 6209716"/>
              <a:gd name="connsiteX91" fmla="*/ 781672 w 6209714"/>
              <a:gd name="connsiteY91" fmla="*/ 4849695 h 6209716"/>
              <a:gd name="connsiteX92" fmla="*/ 560597 w 6209714"/>
              <a:gd name="connsiteY92" fmla="*/ 4849695 h 6209716"/>
              <a:gd name="connsiteX93" fmla="*/ 560597 w 6209714"/>
              <a:gd name="connsiteY93" fmla="*/ 4628621 h 6209716"/>
              <a:gd name="connsiteX94" fmla="*/ 4628618 w 6209714"/>
              <a:gd name="connsiteY94" fmla="*/ 560600 h 6209716"/>
              <a:gd name="connsiteX95" fmla="*/ 4739155 w 6209714"/>
              <a:gd name="connsiteY95" fmla="*/ 514813 h 6209716"/>
              <a:gd name="connsiteX96" fmla="*/ 3296768 w 6209714"/>
              <a:gd name="connsiteY96" fmla="*/ 373343 h 6209716"/>
              <a:gd name="connsiteX97" fmla="*/ 3407307 w 6209714"/>
              <a:gd name="connsiteY97" fmla="*/ 419129 h 6209716"/>
              <a:gd name="connsiteX98" fmla="*/ 3407305 w 6209714"/>
              <a:gd name="connsiteY98" fmla="*/ 419131 h 6209716"/>
              <a:gd name="connsiteX99" fmla="*/ 3407305 w 6209714"/>
              <a:gd name="connsiteY99" fmla="*/ 640207 h 6209716"/>
              <a:gd name="connsiteX100" fmla="*/ 640203 w 6209714"/>
              <a:gd name="connsiteY100" fmla="*/ 3407308 h 6209716"/>
              <a:gd name="connsiteX101" fmla="*/ 470839 w 6209714"/>
              <a:gd name="connsiteY101" fmla="*/ 3441647 h 6209716"/>
              <a:gd name="connsiteX102" fmla="*/ 419127 w 6209714"/>
              <a:gd name="connsiteY102" fmla="*/ 3407309 h 6209716"/>
              <a:gd name="connsiteX103" fmla="*/ 384788 w 6209714"/>
              <a:gd name="connsiteY103" fmla="*/ 3355597 h 6209716"/>
              <a:gd name="connsiteX104" fmla="*/ 419127 w 6209714"/>
              <a:gd name="connsiteY104" fmla="*/ 3186233 h 6209716"/>
              <a:gd name="connsiteX105" fmla="*/ 3186230 w 6209714"/>
              <a:gd name="connsiteY105" fmla="*/ 419130 h 6209716"/>
              <a:gd name="connsiteX106" fmla="*/ 3296768 w 6209714"/>
              <a:gd name="connsiteY106" fmla="*/ 373343 h 6209716"/>
              <a:gd name="connsiteX107" fmla="*/ 2401135 w 6209714"/>
              <a:gd name="connsiteY107" fmla="*/ 213070 h 6209716"/>
              <a:gd name="connsiteX108" fmla="*/ 2511673 w 6209714"/>
              <a:gd name="connsiteY108" fmla="*/ 258857 h 6209716"/>
              <a:gd name="connsiteX109" fmla="*/ 2511672 w 6209714"/>
              <a:gd name="connsiteY109" fmla="*/ 258858 h 6209716"/>
              <a:gd name="connsiteX110" fmla="*/ 2511672 w 6209714"/>
              <a:gd name="connsiteY110" fmla="*/ 479934 h 6209716"/>
              <a:gd name="connsiteX111" fmla="*/ 479933 w 6209714"/>
              <a:gd name="connsiteY111" fmla="*/ 2511671 h 6209716"/>
              <a:gd name="connsiteX112" fmla="*/ 310570 w 6209714"/>
              <a:gd name="connsiteY112" fmla="*/ 2546011 h 6209716"/>
              <a:gd name="connsiteX113" fmla="*/ 258858 w 6209714"/>
              <a:gd name="connsiteY113" fmla="*/ 2511672 h 6209716"/>
              <a:gd name="connsiteX114" fmla="*/ 224517 w 6209714"/>
              <a:gd name="connsiteY114" fmla="*/ 2459959 h 6209716"/>
              <a:gd name="connsiteX115" fmla="*/ 258858 w 6209714"/>
              <a:gd name="connsiteY115" fmla="*/ 2290596 h 6209716"/>
              <a:gd name="connsiteX116" fmla="*/ 2290596 w 6209714"/>
              <a:gd name="connsiteY116" fmla="*/ 258857 h 6209716"/>
              <a:gd name="connsiteX117" fmla="*/ 2401135 w 6209714"/>
              <a:gd name="connsiteY117" fmla="*/ 213070 h 6209716"/>
              <a:gd name="connsiteX118" fmla="*/ 4149059 w 6209714"/>
              <a:gd name="connsiteY118" fmla="*/ 49006 h 6209716"/>
              <a:gd name="connsiteX119" fmla="*/ 4259597 w 6209714"/>
              <a:gd name="connsiteY119" fmla="*/ 94792 h 6209716"/>
              <a:gd name="connsiteX120" fmla="*/ 4259596 w 6209714"/>
              <a:gd name="connsiteY120" fmla="*/ 94792 h 6209716"/>
              <a:gd name="connsiteX121" fmla="*/ 4259596 w 6209714"/>
              <a:gd name="connsiteY121" fmla="*/ 315869 h 6209716"/>
              <a:gd name="connsiteX122" fmla="*/ 315865 w 6209714"/>
              <a:gd name="connsiteY122" fmla="*/ 4259597 h 6209716"/>
              <a:gd name="connsiteX123" fmla="*/ 146503 w 6209714"/>
              <a:gd name="connsiteY123" fmla="*/ 4293937 h 6209716"/>
              <a:gd name="connsiteX124" fmla="*/ 94790 w 6209714"/>
              <a:gd name="connsiteY124" fmla="*/ 4259597 h 6209716"/>
              <a:gd name="connsiteX125" fmla="*/ 60450 w 6209714"/>
              <a:gd name="connsiteY125" fmla="*/ 4207885 h 6209716"/>
              <a:gd name="connsiteX126" fmla="*/ 94790 w 6209714"/>
              <a:gd name="connsiteY126" fmla="*/ 4038523 h 6209716"/>
              <a:gd name="connsiteX127" fmla="*/ 4038521 w 6209714"/>
              <a:gd name="connsiteY127" fmla="*/ 94792 h 6209716"/>
              <a:gd name="connsiteX128" fmla="*/ 4149059 w 6209714"/>
              <a:gd name="connsiteY128" fmla="*/ 49006 h 6209716"/>
              <a:gd name="connsiteX129" fmla="*/ 3142157 w 6209714"/>
              <a:gd name="connsiteY129" fmla="*/ 1 h 6209716"/>
              <a:gd name="connsiteX130" fmla="*/ 3252695 w 6209714"/>
              <a:gd name="connsiteY130" fmla="*/ 45787 h 6209716"/>
              <a:gd name="connsiteX131" fmla="*/ 3252694 w 6209714"/>
              <a:gd name="connsiteY131" fmla="*/ 45787 h 6209716"/>
              <a:gd name="connsiteX132" fmla="*/ 3252694 w 6209714"/>
              <a:gd name="connsiteY132" fmla="*/ 266863 h 6209716"/>
              <a:gd name="connsiteX133" fmla="*/ 266862 w 6209714"/>
              <a:gd name="connsiteY133" fmla="*/ 3252694 h 6209716"/>
              <a:gd name="connsiteX134" fmla="*/ 97499 w 6209714"/>
              <a:gd name="connsiteY134" fmla="*/ 3287035 h 6209716"/>
              <a:gd name="connsiteX135" fmla="*/ 45787 w 6209714"/>
              <a:gd name="connsiteY135" fmla="*/ 3252695 h 6209716"/>
              <a:gd name="connsiteX136" fmla="*/ 11447 w 6209714"/>
              <a:gd name="connsiteY136" fmla="*/ 3200982 h 6209716"/>
              <a:gd name="connsiteX137" fmla="*/ 45787 w 6209714"/>
              <a:gd name="connsiteY137" fmla="*/ 3031619 h 6209716"/>
              <a:gd name="connsiteX138" fmla="*/ 3031619 w 6209714"/>
              <a:gd name="connsiteY138" fmla="*/ 45787 h 6209716"/>
              <a:gd name="connsiteX139" fmla="*/ 3142157 w 6209714"/>
              <a:gd name="connsiteY139" fmla="*/ 1 h 62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209714" h="6209716">
                <a:moveTo>
                  <a:pt x="5668759" y="4323373"/>
                </a:moveTo>
                <a:cubicBezTo>
                  <a:pt x="5708765" y="4323374"/>
                  <a:pt x="5748773" y="4338635"/>
                  <a:pt x="5779297" y="4369160"/>
                </a:cubicBezTo>
                <a:cubicBezTo>
                  <a:pt x="5840346" y="4430208"/>
                  <a:pt x="5840346" y="4529187"/>
                  <a:pt x="5779297" y="4590236"/>
                </a:cubicBezTo>
                <a:lnTo>
                  <a:pt x="4590237" y="5779295"/>
                </a:lnTo>
                <a:cubicBezTo>
                  <a:pt x="4529188" y="5840345"/>
                  <a:pt x="4430209" y="5840344"/>
                  <a:pt x="4369160" y="5779296"/>
                </a:cubicBezTo>
                <a:cubicBezTo>
                  <a:pt x="4308113" y="5718248"/>
                  <a:pt x="4308112" y="5619269"/>
                  <a:pt x="4369160" y="5558219"/>
                </a:cubicBezTo>
                <a:lnTo>
                  <a:pt x="5558220" y="4369159"/>
                </a:lnTo>
                <a:cubicBezTo>
                  <a:pt x="5588744" y="4338635"/>
                  <a:pt x="5628751" y="4323374"/>
                  <a:pt x="5668759" y="4323373"/>
                </a:cubicBezTo>
                <a:close/>
                <a:moveTo>
                  <a:pt x="5562289" y="3906360"/>
                </a:moveTo>
                <a:cubicBezTo>
                  <a:pt x="5602296" y="3906360"/>
                  <a:pt x="5642302" y="3921622"/>
                  <a:pt x="5672827" y="3952146"/>
                </a:cubicBezTo>
                <a:cubicBezTo>
                  <a:pt x="5733875" y="4013194"/>
                  <a:pt x="5733875" y="4112174"/>
                  <a:pt x="5672827" y="4173223"/>
                </a:cubicBezTo>
                <a:lnTo>
                  <a:pt x="4173223" y="5672826"/>
                </a:lnTo>
                <a:cubicBezTo>
                  <a:pt x="4112175" y="5733875"/>
                  <a:pt x="4013195" y="5733875"/>
                  <a:pt x="3952147" y="5672826"/>
                </a:cubicBezTo>
                <a:cubicBezTo>
                  <a:pt x="3891099" y="5611779"/>
                  <a:pt x="3891099" y="5512798"/>
                  <a:pt x="3952147" y="5451750"/>
                </a:cubicBezTo>
                <a:lnTo>
                  <a:pt x="5451751" y="3952146"/>
                </a:lnTo>
                <a:cubicBezTo>
                  <a:pt x="5482275" y="3921622"/>
                  <a:pt x="5522281" y="3906360"/>
                  <a:pt x="5562289" y="3906360"/>
                </a:cubicBezTo>
                <a:close/>
                <a:moveTo>
                  <a:pt x="5853353" y="3091817"/>
                </a:moveTo>
                <a:cubicBezTo>
                  <a:pt x="5893360" y="3091817"/>
                  <a:pt x="5933368" y="3107078"/>
                  <a:pt x="5963892" y="3137603"/>
                </a:cubicBezTo>
                <a:cubicBezTo>
                  <a:pt x="6024941" y="3198651"/>
                  <a:pt x="6024941" y="3297631"/>
                  <a:pt x="5963892" y="3358680"/>
                </a:cubicBezTo>
                <a:lnTo>
                  <a:pt x="3358679" y="5963892"/>
                </a:lnTo>
                <a:cubicBezTo>
                  <a:pt x="3297632" y="6024940"/>
                  <a:pt x="3198652" y="6024940"/>
                  <a:pt x="3137603" y="5963892"/>
                </a:cubicBezTo>
                <a:cubicBezTo>
                  <a:pt x="3076556" y="5902843"/>
                  <a:pt x="3076556" y="5803864"/>
                  <a:pt x="3137603" y="5742814"/>
                </a:cubicBezTo>
                <a:lnTo>
                  <a:pt x="5742814" y="3137603"/>
                </a:lnTo>
                <a:cubicBezTo>
                  <a:pt x="5773340" y="3107079"/>
                  <a:pt x="5813347" y="3091817"/>
                  <a:pt x="5853353" y="3091817"/>
                </a:cubicBezTo>
                <a:close/>
                <a:moveTo>
                  <a:pt x="5455985" y="2437751"/>
                </a:moveTo>
                <a:cubicBezTo>
                  <a:pt x="5495991" y="2437751"/>
                  <a:pt x="5535998" y="2453014"/>
                  <a:pt x="5566522" y="2483537"/>
                </a:cubicBezTo>
                <a:cubicBezTo>
                  <a:pt x="5627570" y="2544585"/>
                  <a:pt x="5627570" y="2643564"/>
                  <a:pt x="5566522" y="2704612"/>
                </a:cubicBezTo>
                <a:lnTo>
                  <a:pt x="2704613" y="5566523"/>
                </a:lnTo>
                <a:cubicBezTo>
                  <a:pt x="2643563" y="5627571"/>
                  <a:pt x="2544585" y="5627571"/>
                  <a:pt x="2483536" y="5566523"/>
                </a:cubicBezTo>
                <a:cubicBezTo>
                  <a:pt x="2422488" y="5505475"/>
                  <a:pt x="2422488" y="5406496"/>
                  <a:pt x="2483536" y="5345449"/>
                </a:cubicBezTo>
                <a:lnTo>
                  <a:pt x="5345447" y="2483537"/>
                </a:lnTo>
                <a:cubicBezTo>
                  <a:pt x="5375971" y="2453013"/>
                  <a:pt x="5415978" y="2437751"/>
                  <a:pt x="5455985" y="2437751"/>
                </a:cubicBezTo>
                <a:close/>
                <a:moveTo>
                  <a:pt x="6053391" y="2368297"/>
                </a:moveTo>
                <a:cubicBezTo>
                  <a:pt x="6093398" y="2368297"/>
                  <a:pt x="6133404" y="2383559"/>
                  <a:pt x="6163928" y="2414083"/>
                </a:cubicBezTo>
                <a:cubicBezTo>
                  <a:pt x="6224977" y="2475131"/>
                  <a:pt x="6224976" y="2574109"/>
                  <a:pt x="6163928" y="2635157"/>
                </a:cubicBezTo>
                <a:lnTo>
                  <a:pt x="2635156" y="6163931"/>
                </a:lnTo>
                <a:cubicBezTo>
                  <a:pt x="2574107" y="6224979"/>
                  <a:pt x="2475128" y="6224979"/>
                  <a:pt x="2414081" y="6163930"/>
                </a:cubicBezTo>
                <a:cubicBezTo>
                  <a:pt x="2353032" y="6102882"/>
                  <a:pt x="2353032" y="6003903"/>
                  <a:pt x="2414080" y="5942856"/>
                </a:cubicBezTo>
                <a:lnTo>
                  <a:pt x="5942854" y="2414083"/>
                </a:lnTo>
                <a:cubicBezTo>
                  <a:pt x="5973377" y="2383559"/>
                  <a:pt x="6013384" y="2368296"/>
                  <a:pt x="6053391" y="2368297"/>
                </a:cubicBezTo>
                <a:close/>
                <a:moveTo>
                  <a:pt x="5652992" y="1712788"/>
                </a:moveTo>
                <a:cubicBezTo>
                  <a:pt x="5692999" y="1712788"/>
                  <a:pt x="5733006" y="1728051"/>
                  <a:pt x="5763530" y="1758575"/>
                </a:cubicBezTo>
                <a:cubicBezTo>
                  <a:pt x="5824579" y="1819623"/>
                  <a:pt x="5824579" y="1918602"/>
                  <a:pt x="5763530" y="1979650"/>
                </a:cubicBezTo>
                <a:lnTo>
                  <a:pt x="1979648" y="5763532"/>
                </a:lnTo>
                <a:cubicBezTo>
                  <a:pt x="1918600" y="5824581"/>
                  <a:pt x="1819621" y="5824581"/>
                  <a:pt x="1758573" y="5763532"/>
                </a:cubicBezTo>
                <a:cubicBezTo>
                  <a:pt x="1697524" y="5702485"/>
                  <a:pt x="1697524" y="5603506"/>
                  <a:pt x="1758572" y="5542458"/>
                </a:cubicBezTo>
                <a:lnTo>
                  <a:pt x="5542456" y="1758575"/>
                </a:lnTo>
                <a:cubicBezTo>
                  <a:pt x="5572979" y="1728051"/>
                  <a:pt x="5612986" y="1712788"/>
                  <a:pt x="5652992" y="1712788"/>
                </a:cubicBezTo>
                <a:close/>
                <a:moveTo>
                  <a:pt x="5765377" y="1072454"/>
                </a:moveTo>
                <a:cubicBezTo>
                  <a:pt x="5805384" y="1072454"/>
                  <a:pt x="5845391" y="1087715"/>
                  <a:pt x="5875915" y="1118240"/>
                </a:cubicBezTo>
                <a:cubicBezTo>
                  <a:pt x="5936964" y="1179288"/>
                  <a:pt x="5936964" y="1278266"/>
                  <a:pt x="5875915" y="1339315"/>
                </a:cubicBezTo>
                <a:lnTo>
                  <a:pt x="1379827" y="5835402"/>
                </a:lnTo>
                <a:cubicBezTo>
                  <a:pt x="1318780" y="5896451"/>
                  <a:pt x="1219801" y="5896451"/>
                  <a:pt x="1158753" y="5835403"/>
                </a:cubicBezTo>
                <a:cubicBezTo>
                  <a:pt x="1097704" y="5774354"/>
                  <a:pt x="1097704" y="5675376"/>
                  <a:pt x="1158752" y="5614327"/>
                </a:cubicBezTo>
                <a:lnTo>
                  <a:pt x="5654840" y="1118240"/>
                </a:lnTo>
                <a:cubicBezTo>
                  <a:pt x="5685365" y="1087715"/>
                  <a:pt x="5725371" y="1072453"/>
                  <a:pt x="5765377" y="1072454"/>
                </a:cubicBezTo>
                <a:close/>
                <a:moveTo>
                  <a:pt x="4876761" y="905162"/>
                </a:moveTo>
                <a:cubicBezTo>
                  <a:pt x="4916768" y="905161"/>
                  <a:pt x="4956775" y="920424"/>
                  <a:pt x="4987299" y="950948"/>
                </a:cubicBezTo>
                <a:cubicBezTo>
                  <a:pt x="5048347" y="1011996"/>
                  <a:pt x="5048348" y="1110975"/>
                  <a:pt x="4987299" y="1172023"/>
                </a:cubicBezTo>
                <a:lnTo>
                  <a:pt x="1172023" y="4987299"/>
                </a:lnTo>
                <a:cubicBezTo>
                  <a:pt x="1110975" y="5048347"/>
                  <a:pt x="1011997" y="5048347"/>
                  <a:pt x="950948" y="4987299"/>
                </a:cubicBezTo>
                <a:cubicBezTo>
                  <a:pt x="889901" y="4926251"/>
                  <a:pt x="889901" y="4827273"/>
                  <a:pt x="950948" y="4766223"/>
                </a:cubicBezTo>
                <a:lnTo>
                  <a:pt x="4766224" y="950948"/>
                </a:lnTo>
                <a:cubicBezTo>
                  <a:pt x="4796748" y="920423"/>
                  <a:pt x="4836755" y="905161"/>
                  <a:pt x="4876761" y="905162"/>
                </a:cubicBezTo>
                <a:close/>
                <a:moveTo>
                  <a:pt x="3909102" y="816914"/>
                </a:moveTo>
                <a:cubicBezTo>
                  <a:pt x="3949109" y="816913"/>
                  <a:pt x="3989116" y="832177"/>
                  <a:pt x="4019640" y="862700"/>
                </a:cubicBezTo>
                <a:cubicBezTo>
                  <a:pt x="4080688" y="923749"/>
                  <a:pt x="4080688" y="1022727"/>
                  <a:pt x="4019639" y="1083775"/>
                </a:cubicBezTo>
                <a:lnTo>
                  <a:pt x="1083773" y="4019641"/>
                </a:lnTo>
                <a:cubicBezTo>
                  <a:pt x="1022725" y="4080690"/>
                  <a:pt x="923747" y="4080690"/>
                  <a:pt x="862698" y="4019641"/>
                </a:cubicBezTo>
                <a:cubicBezTo>
                  <a:pt x="801650" y="3958593"/>
                  <a:pt x="801650" y="3859615"/>
                  <a:pt x="862698" y="3798566"/>
                </a:cubicBezTo>
                <a:lnTo>
                  <a:pt x="3798565" y="862700"/>
                </a:lnTo>
                <a:cubicBezTo>
                  <a:pt x="3829089" y="832176"/>
                  <a:pt x="3869095" y="816914"/>
                  <a:pt x="3909102" y="816914"/>
                </a:cubicBezTo>
                <a:close/>
                <a:moveTo>
                  <a:pt x="5647989" y="661885"/>
                </a:moveTo>
                <a:cubicBezTo>
                  <a:pt x="5687996" y="661885"/>
                  <a:pt x="5728002" y="677147"/>
                  <a:pt x="5758526" y="707671"/>
                </a:cubicBezTo>
                <a:cubicBezTo>
                  <a:pt x="5819575" y="768719"/>
                  <a:pt x="5819575" y="867698"/>
                  <a:pt x="5758526" y="928746"/>
                </a:cubicBezTo>
                <a:lnTo>
                  <a:pt x="928746" y="5758526"/>
                </a:lnTo>
                <a:cubicBezTo>
                  <a:pt x="867698" y="5819575"/>
                  <a:pt x="768720" y="5819575"/>
                  <a:pt x="707671" y="5758526"/>
                </a:cubicBezTo>
                <a:cubicBezTo>
                  <a:pt x="646623" y="5697479"/>
                  <a:pt x="646623" y="5598499"/>
                  <a:pt x="707671" y="5537452"/>
                </a:cubicBezTo>
                <a:lnTo>
                  <a:pt x="5537452" y="707671"/>
                </a:lnTo>
                <a:cubicBezTo>
                  <a:pt x="5567976" y="677147"/>
                  <a:pt x="5607983" y="661885"/>
                  <a:pt x="5647989" y="661885"/>
                </a:cubicBezTo>
                <a:close/>
                <a:moveTo>
                  <a:pt x="1474806" y="616751"/>
                </a:moveTo>
                <a:cubicBezTo>
                  <a:pt x="1514812" y="616751"/>
                  <a:pt x="1554819" y="632013"/>
                  <a:pt x="1585344" y="662538"/>
                </a:cubicBezTo>
                <a:cubicBezTo>
                  <a:pt x="1646391" y="723585"/>
                  <a:pt x="1646391" y="822565"/>
                  <a:pt x="1585343" y="883614"/>
                </a:cubicBezTo>
                <a:lnTo>
                  <a:pt x="883610" y="1585347"/>
                </a:lnTo>
                <a:cubicBezTo>
                  <a:pt x="822561" y="1646396"/>
                  <a:pt x="723582" y="1646396"/>
                  <a:pt x="662534" y="1585347"/>
                </a:cubicBezTo>
                <a:cubicBezTo>
                  <a:pt x="601485" y="1524299"/>
                  <a:pt x="601485" y="1425320"/>
                  <a:pt x="662534" y="1364271"/>
                </a:cubicBezTo>
                <a:lnTo>
                  <a:pt x="1364267" y="662538"/>
                </a:lnTo>
                <a:cubicBezTo>
                  <a:pt x="1394791" y="632014"/>
                  <a:pt x="1434797" y="616751"/>
                  <a:pt x="1474806" y="616751"/>
                </a:cubicBezTo>
                <a:close/>
                <a:moveTo>
                  <a:pt x="4739155" y="514813"/>
                </a:moveTo>
                <a:cubicBezTo>
                  <a:pt x="4779162" y="514813"/>
                  <a:pt x="4819168" y="530075"/>
                  <a:pt x="4849693" y="560600"/>
                </a:cubicBezTo>
                <a:cubicBezTo>
                  <a:pt x="4910741" y="621648"/>
                  <a:pt x="4910741" y="720626"/>
                  <a:pt x="4849693" y="781675"/>
                </a:cubicBezTo>
                <a:lnTo>
                  <a:pt x="781672" y="4849695"/>
                </a:lnTo>
                <a:cubicBezTo>
                  <a:pt x="720624" y="4910743"/>
                  <a:pt x="621645" y="4910743"/>
                  <a:pt x="560597" y="4849695"/>
                </a:cubicBezTo>
                <a:cubicBezTo>
                  <a:pt x="499549" y="4788647"/>
                  <a:pt x="499549" y="4689668"/>
                  <a:pt x="560597" y="4628621"/>
                </a:cubicBezTo>
                <a:lnTo>
                  <a:pt x="4628618" y="560600"/>
                </a:lnTo>
                <a:cubicBezTo>
                  <a:pt x="4659142" y="530075"/>
                  <a:pt x="4699149" y="514813"/>
                  <a:pt x="4739155" y="514813"/>
                </a:cubicBezTo>
                <a:close/>
                <a:moveTo>
                  <a:pt x="3296768" y="373343"/>
                </a:moveTo>
                <a:cubicBezTo>
                  <a:pt x="3336775" y="373343"/>
                  <a:pt x="3376783" y="388605"/>
                  <a:pt x="3407307" y="419129"/>
                </a:cubicBezTo>
                <a:lnTo>
                  <a:pt x="3407305" y="419131"/>
                </a:lnTo>
                <a:cubicBezTo>
                  <a:pt x="3468355" y="480178"/>
                  <a:pt x="3468355" y="579157"/>
                  <a:pt x="3407305" y="640207"/>
                </a:cubicBezTo>
                <a:lnTo>
                  <a:pt x="640203" y="3407308"/>
                </a:lnTo>
                <a:cubicBezTo>
                  <a:pt x="594417" y="3453095"/>
                  <a:pt x="527294" y="3464541"/>
                  <a:pt x="470839" y="3441647"/>
                </a:cubicBezTo>
                <a:lnTo>
                  <a:pt x="419127" y="3407309"/>
                </a:lnTo>
                <a:lnTo>
                  <a:pt x="384788" y="3355597"/>
                </a:lnTo>
                <a:cubicBezTo>
                  <a:pt x="361894" y="3299141"/>
                  <a:pt x="373340" y="3232019"/>
                  <a:pt x="419127" y="3186233"/>
                </a:cubicBezTo>
                <a:lnTo>
                  <a:pt x="3186230" y="419130"/>
                </a:lnTo>
                <a:cubicBezTo>
                  <a:pt x="3216754" y="388605"/>
                  <a:pt x="3256761" y="373343"/>
                  <a:pt x="3296768" y="373343"/>
                </a:cubicBezTo>
                <a:close/>
                <a:moveTo>
                  <a:pt x="2401135" y="213070"/>
                </a:moveTo>
                <a:cubicBezTo>
                  <a:pt x="2441142" y="213070"/>
                  <a:pt x="2481148" y="228332"/>
                  <a:pt x="2511673" y="258857"/>
                </a:cubicBezTo>
                <a:lnTo>
                  <a:pt x="2511672" y="258858"/>
                </a:lnTo>
                <a:cubicBezTo>
                  <a:pt x="2572720" y="319906"/>
                  <a:pt x="2572720" y="418885"/>
                  <a:pt x="2511672" y="479934"/>
                </a:cubicBezTo>
                <a:lnTo>
                  <a:pt x="479933" y="2511671"/>
                </a:lnTo>
                <a:cubicBezTo>
                  <a:pt x="434147" y="2557457"/>
                  <a:pt x="367024" y="2568904"/>
                  <a:pt x="310570" y="2546011"/>
                </a:cubicBezTo>
                <a:lnTo>
                  <a:pt x="258858" y="2511672"/>
                </a:lnTo>
                <a:lnTo>
                  <a:pt x="224517" y="2459959"/>
                </a:lnTo>
                <a:cubicBezTo>
                  <a:pt x="201625" y="2403504"/>
                  <a:pt x="213071" y="2336382"/>
                  <a:pt x="258858" y="2290596"/>
                </a:cubicBezTo>
                <a:lnTo>
                  <a:pt x="2290596" y="258857"/>
                </a:lnTo>
                <a:cubicBezTo>
                  <a:pt x="2321121" y="228332"/>
                  <a:pt x="2361127" y="213070"/>
                  <a:pt x="2401135" y="213070"/>
                </a:cubicBezTo>
                <a:close/>
                <a:moveTo>
                  <a:pt x="4149059" y="49006"/>
                </a:moveTo>
                <a:cubicBezTo>
                  <a:pt x="4189066" y="49006"/>
                  <a:pt x="4229073" y="64267"/>
                  <a:pt x="4259597" y="94792"/>
                </a:cubicBezTo>
                <a:lnTo>
                  <a:pt x="4259596" y="94792"/>
                </a:lnTo>
                <a:cubicBezTo>
                  <a:pt x="4320645" y="155841"/>
                  <a:pt x="4320645" y="254821"/>
                  <a:pt x="4259596" y="315869"/>
                </a:cubicBezTo>
                <a:lnTo>
                  <a:pt x="315865" y="4259597"/>
                </a:lnTo>
                <a:cubicBezTo>
                  <a:pt x="270080" y="4305384"/>
                  <a:pt x="202957" y="4316831"/>
                  <a:pt x="146503" y="4293937"/>
                </a:cubicBezTo>
                <a:lnTo>
                  <a:pt x="94790" y="4259597"/>
                </a:lnTo>
                <a:lnTo>
                  <a:pt x="60450" y="4207885"/>
                </a:lnTo>
                <a:cubicBezTo>
                  <a:pt x="37557" y="4151431"/>
                  <a:pt x="49004" y="4084308"/>
                  <a:pt x="94790" y="4038523"/>
                </a:cubicBezTo>
                <a:lnTo>
                  <a:pt x="4038521" y="94792"/>
                </a:lnTo>
                <a:cubicBezTo>
                  <a:pt x="4069043" y="64267"/>
                  <a:pt x="4109051" y="49006"/>
                  <a:pt x="4149059" y="49006"/>
                </a:cubicBezTo>
                <a:close/>
                <a:moveTo>
                  <a:pt x="3142157" y="1"/>
                </a:moveTo>
                <a:cubicBezTo>
                  <a:pt x="3182163" y="0"/>
                  <a:pt x="3222171" y="15262"/>
                  <a:pt x="3252695" y="45787"/>
                </a:cubicBezTo>
                <a:lnTo>
                  <a:pt x="3252694" y="45787"/>
                </a:lnTo>
                <a:cubicBezTo>
                  <a:pt x="3313743" y="106835"/>
                  <a:pt x="3313743" y="205815"/>
                  <a:pt x="3252694" y="266863"/>
                </a:cubicBezTo>
                <a:lnTo>
                  <a:pt x="266862" y="3252694"/>
                </a:lnTo>
                <a:cubicBezTo>
                  <a:pt x="221076" y="3298481"/>
                  <a:pt x="153953" y="3309927"/>
                  <a:pt x="97499" y="3287035"/>
                </a:cubicBezTo>
                <a:lnTo>
                  <a:pt x="45787" y="3252695"/>
                </a:lnTo>
                <a:lnTo>
                  <a:pt x="11447" y="3200982"/>
                </a:lnTo>
                <a:cubicBezTo>
                  <a:pt x="-11446" y="3144527"/>
                  <a:pt x="0" y="3077405"/>
                  <a:pt x="45787" y="3031619"/>
                </a:cubicBezTo>
                <a:lnTo>
                  <a:pt x="3031619" y="45787"/>
                </a:lnTo>
                <a:cubicBezTo>
                  <a:pt x="3062143" y="15262"/>
                  <a:pt x="3102150" y="0"/>
                  <a:pt x="3142157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948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D3DD0A-3A2F-41A9-8700-62FF8487272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813310" y="1208145"/>
            <a:ext cx="5253142" cy="2996226"/>
          </a:xfrm>
          <a:custGeom>
            <a:avLst/>
            <a:gdLst>
              <a:gd name="connsiteX0" fmla="*/ 0 w 5253142"/>
              <a:gd name="connsiteY0" fmla="*/ 0 h 2996226"/>
              <a:gd name="connsiteX1" fmla="*/ 5253142 w 5253142"/>
              <a:gd name="connsiteY1" fmla="*/ 0 h 2996226"/>
              <a:gd name="connsiteX2" fmla="*/ 5253142 w 5253142"/>
              <a:gd name="connsiteY2" fmla="*/ 2996226 h 2996226"/>
              <a:gd name="connsiteX3" fmla="*/ 0 w 5253142"/>
              <a:gd name="connsiteY3" fmla="*/ 2996226 h 2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142" h="2996226">
                <a:moveTo>
                  <a:pt x="0" y="0"/>
                </a:moveTo>
                <a:lnTo>
                  <a:pt x="5253142" y="0"/>
                </a:lnTo>
                <a:lnTo>
                  <a:pt x="5253142" y="2996226"/>
                </a:lnTo>
                <a:lnTo>
                  <a:pt x="0" y="299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69DDE-A5D9-B349-B20E-AE5AB4B42A8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3EA2-098A-194B-9115-9137FC60D9C4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FD297-D89E-154C-8688-8296606DB51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98A0E-DC44-4F45-BFF9-52DB3EC48A8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7AC9-C959-7D4B-A9FD-FCD62A61B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A465804-B5D7-FF4D-8DCA-7421528A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562"/>
            <a:ext cx="10515600" cy="817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Slide Header Here</a:t>
            </a:r>
          </a:p>
        </p:txBody>
      </p:sp>
    </p:spTree>
    <p:extLst>
      <p:ext uri="{BB962C8B-B14F-4D97-AF65-F5344CB8AC3E}">
        <p14:creationId xmlns:p14="http://schemas.microsoft.com/office/powerpoint/2010/main" val="381679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08DBC-749C-4D7F-A0F2-542EC0C3A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6900" y="6355931"/>
            <a:ext cx="838199" cy="335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C1D52-9E49-405A-B37E-0F646DF18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2AADD6-E316-4530-9C2A-AC41E6A4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C3B879-148B-4781-9347-F1744EAA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E747-67ED-C74F-8FB5-5EADB7C1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6ECC-9079-0843-8540-93A2284F3F15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48CE-3D4E-0D48-A234-440D0E18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EAD0-1E8D-5E46-9766-081A22BF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8E0-5B6D-6442-9232-93D9CDF6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DC9A-4D01-7344-B3A6-30B177EE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4203-AF2F-C244-AC05-C65826A80B83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24279-BFC6-1441-8940-88C3BE9C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C3442-B59B-2F42-A49D-8FA99443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E897-9111-2B47-9423-EE9329AE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A0BFA-B6C0-9041-BF96-E7C70B6D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44D2-A0A8-0B46-A24E-500F7379538A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19D9-EDB9-4046-8516-351FA37A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AAB2B-437B-A448-9896-462AA312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E64D-7FEE-C74A-91FC-4AD1DA4C7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D3CF0-4CFA-DE46-A6DB-00D6B8AA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2ABD-05DD-AE4A-A6A3-7AF63BEE8177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54537-B6D4-4F4F-9808-185C5787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AB7B-237A-8245-A4E7-CA80FFA4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967F-E3EE-4E48-91DD-33DA6197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B4105-B759-F547-982A-945ADE05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2FC8-4674-7F47-9DEA-B481E093B306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59E62-A439-714F-BACE-8E2BEE91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C5170-59F0-A340-9985-DF6FBA4E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5EB5-A520-CA43-9586-291D06A10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2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DB6CA-601A-F64E-9024-CB8FD0D8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D367-0421-B24A-8E37-84D9554B71B0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88BF6-2622-CF4F-8AAD-F5AC4155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3358-3885-C942-99AC-E3CDC68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4131-FE38-4E43-B998-CD9AED43E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2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E44E7-063A-4E43-9572-E633C007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084E-854A-3441-A934-BCAC690637D3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263CF-7360-9B44-8350-C2C437E8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8C723-2350-9745-9CC6-A3D056B7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7A45-EA1C-3A49-B8E4-7EAC4E516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A2011-463D-4347-89B8-C831C40D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11A3-DE24-0A4D-9FB2-555F13F1A5CF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592B2-ADB6-0740-A696-DFBF796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85CA4-27E4-8A40-A62D-D5F299D9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68BC-A2B5-1546-B705-AD2500C8D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4399CE-A4DC-474F-AB1A-6E6567019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7"/>
          <a:stretch/>
        </p:blipFill>
        <p:spPr>
          <a:xfrm rot="10800000">
            <a:off x="0" y="1010"/>
            <a:ext cx="12192000" cy="1487945"/>
          </a:xfrm>
          <a:prstGeom prst="rect">
            <a:avLst/>
          </a:prstGeom>
        </p:spPr>
      </p:pic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F472CAEA-5D9A-324A-9F76-C9CA0ED75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24A78-C288-344F-B673-D00B46931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6AC7C5-E636-0343-9F09-708FE0E7EB79}" type="datetime1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978C-18BB-A246-AE74-F8FC48F31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73553E-C1A1-7949-89A6-BDE2A753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53916-45F7-F44F-BDF8-0C1EA27F3FF3}"/>
              </a:ext>
            </a:extLst>
          </p:cNvPr>
          <p:cNvSpPr/>
          <p:nvPr userDrawn="1"/>
        </p:nvSpPr>
        <p:spPr>
          <a:xfrm>
            <a:off x="11660188" y="277813"/>
            <a:ext cx="381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9">
            <a:extLst>
              <a:ext uri="{FF2B5EF4-FFF2-40B4-BE49-F238E27FC236}">
                <a16:creationId xmlns:a16="http://schemas.microsoft.com/office/drawing/2014/main" id="{2962FC86-4357-5344-A30D-752F93B81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F65971A-E123-3449-B70E-6DF3CBE8374A}"/>
              </a:ext>
            </a:extLst>
          </p:cNvPr>
          <p:cNvSpPr txBox="1">
            <a:spLocks/>
          </p:cNvSpPr>
          <p:nvPr userDrawn="1"/>
        </p:nvSpPr>
        <p:spPr>
          <a:xfrm>
            <a:off x="11510963" y="301625"/>
            <a:ext cx="681037" cy="3317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FD58DD5-4840-034F-B1FA-D6CB38E0B8EA}" type="slidenum">
              <a:rPr lang="en-US" sz="16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719C3B1D-5330-2D4C-92E7-38D58A697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0188" y="6297613"/>
            <a:ext cx="266700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5" r:id="rId1"/>
    <p:sldLayoutId id="2147486506" r:id="rId2"/>
    <p:sldLayoutId id="2147486507" r:id="rId3"/>
    <p:sldLayoutId id="2147486508" r:id="rId4"/>
    <p:sldLayoutId id="2147486509" r:id="rId5"/>
    <p:sldLayoutId id="2147486510" r:id="rId6"/>
    <p:sldLayoutId id="2147486511" r:id="rId7"/>
    <p:sldLayoutId id="2147486512" r:id="rId8"/>
    <p:sldLayoutId id="2147486513" r:id="rId9"/>
    <p:sldLayoutId id="2147486514" r:id="rId10"/>
    <p:sldLayoutId id="2147486515" r:id="rId11"/>
    <p:sldLayoutId id="2147486517" r:id="rId12"/>
    <p:sldLayoutId id="2147486519" r:id="rId13"/>
    <p:sldLayoutId id="2147486521" r:id="rId14"/>
    <p:sldLayoutId id="2147486522" r:id="rId15"/>
    <p:sldLayoutId id="2147486523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1">
            <a:extLst>
              <a:ext uri="{FF2B5EF4-FFF2-40B4-BE49-F238E27FC236}">
                <a16:creationId xmlns:a16="http://schemas.microsoft.com/office/drawing/2014/main" id="{7F5F3DA5-2F13-A84E-BAA9-C6A9F94C3B9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510963" y="301625"/>
            <a:ext cx="681037" cy="33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71746F7-677E-9043-8A4A-AF5B2803124D}" type="slidenum">
              <a:rPr lang="en-US" altLang="en-US" sz="12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7" y="829204"/>
            <a:ext cx="987428" cy="132876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910012" y="835141"/>
            <a:ext cx="3978440" cy="1544004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Flight Plan to Sustainability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340687" y="3460175"/>
            <a:ext cx="7141948" cy="165576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CAOA Winter Conference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1, 2023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Mittleman - Senior Sales Manager Western US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Avfuel Corporation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52E0E7-0F7B-124B-A9CC-05618A92DB24}"/>
              </a:ext>
            </a:extLst>
          </p:cNvPr>
          <p:cNvCxnSpPr>
            <a:cxnSpLocks/>
          </p:cNvCxnSpPr>
          <p:nvPr/>
        </p:nvCxnSpPr>
        <p:spPr>
          <a:xfrm>
            <a:off x="2340687" y="2809070"/>
            <a:ext cx="500834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0" y="419390"/>
            <a:ext cx="417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Sustainability/SAF Overview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1178357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Jet Fuel Supply Chain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52484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52484" y="3140056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69345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7026" y="3149859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79974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79974" y="3149859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0236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35622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40272" y="3140056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718761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12898" y="3140056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401904" y="2143599"/>
            <a:ext cx="1546857" cy="5306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399069" y="3140056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18452" y="2409501"/>
            <a:ext cx="146585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Shipping</a:t>
            </a:r>
            <a:endParaRPr lang="en-US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236" y="3149859"/>
            <a:ext cx="1546857" cy="4543100"/>
          </a:xfrm>
          <a:prstGeom prst="rect">
            <a:avLst/>
          </a:prstGeom>
          <a:gradFill>
            <a:gsLst>
              <a:gs pos="14000">
                <a:schemeClr val="bg1"/>
              </a:gs>
              <a:gs pos="88000">
                <a:schemeClr val="bg1">
                  <a:alpha val="29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59" y="3417442"/>
            <a:ext cx="2503959" cy="2503959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1894995" y="5642344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82" y="3449737"/>
            <a:ext cx="1293372" cy="11496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91" y="3369602"/>
            <a:ext cx="933936" cy="9784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23" y="3145264"/>
            <a:ext cx="1847748" cy="16424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84" y="4263119"/>
            <a:ext cx="1237632" cy="1066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6" y="3735504"/>
            <a:ext cx="1473200" cy="1320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10" y="3111400"/>
            <a:ext cx="1103517" cy="1088191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>
            <a:off x="1903773" y="3713311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432238" y="4235083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901091" y="4220320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8574453" y="4220320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903771" y="4684295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10232658" y="4245480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80" y="4012610"/>
            <a:ext cx="1655984" cy="8581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38508" r="6291" b="16104"/>
          <a:stretch/>
        </p:blipFill>
        <p:spPr>
          <a:xfrm>
            <a:off x="7148438" y="4056253"/>
            <a:ext cx="1020725" cy="55289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07615" y="2409501"/>
            <a:ext cx="133209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Refining</a:t>
            </a:r>
            <a:endParaRPr lang="en-US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8934" y="2095742"/>
            <a:ext cx="2025997" cy="9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Intermediate Storage &amp;</a:t>
            </a:r>
          </a:p>
          <a:p>
            <a:pPr algn="ctr"/>
            <a:r>
              <a:rPr lang="en-US" sz="19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Blending</a:t>
            </a:r>
            <a:endParaRPr lang="en-US" sz="19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7946" y="2409501"/>
            <a:ext cx="153855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Transport</a:t>
            </a:r>
            <a:endParaRPr lang="en-US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068581" y="4223544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57122" y="2245353"/>
            <a:ext cx="147610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Fixed Storage</a:t>
            </a:r>
            <a:endParaRPr lang="en-US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434445" y="2245353"/>
            <a:ext cx="147610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Aircraft Fueling</a:t>
            </a:r>
            <a:endParaRPr lang="en-US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26899" y="2111982"/>
            <a:ext cx="1529419" cy="9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On Airport Refueler Trucks</a:t>
            </a:r>
            <a:endParaRPr lang="en-US" sz="19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b="19691"/>
          <a:stretch/>
        </p:blipFill>
        <p:spPr>
          <a:xfrm>
            <a:off x="9144000" y="3546894"/>
            <a:ext cx="1024563" cy="92328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38508" r="6291" b="16104"/>
          <a:stretch/>
        </p:blipFill>
        <p:spPr>
          <a:xfrm>
            <a:off x="7374827" y="4128484"/>
            <a:ext cx="1020725" cy="55289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38508" r="6291" b="16104"/>
          <a:stretch/>
        </p:blipFill>
        <p:spPr>
          <a:xfrm>
            <a:off x="7600996" y="4242999"/>
            <a:ext cx="1020725" cy="55289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1113" y="4012621"/>
            <a:ext cx="1330352" cy="90064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00235" y="5334714"/>
            <a:ext cx="1662376" cy="1608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Refineries </a:t>
            </a:r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137 USA</a:t>
            </a:r>
          </a:p>
          <a:p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18 Canada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39597" y="5159225"/>
            <a:ext cx="3781547" cy="1684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FBOs </a:t>
            </a:r>
          </a:p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Airports </a:t>
            </a:r>
          </a:p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CFDs</a:t>
            </a:r>
          </a:p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Charter Ops</a:t>
            </a:r>
          </a:p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OEMs</a:t>
            </a:r>
          </a:p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Airlines</a:t>
            </a:r>
          </a:p>
          <a:p>
            <a:pPr lvl="3"/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charset="0"/>
                <a:ea typeface="Roboto" charset="0"/>
                <a:cs typeface="Roboto" charset="0"/>
              </a:rPr>
              <a:t>Cargo Ops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5" y="5330042"/>
            <a:ext cx="1153393" cy="887227"/>
          </a:xfrm>
          <a:prstGeom prst="rect">
            <a:avLst/>
          </a:prstGeom>
        </p:spPr>
      </p:pic>
      <p:sp>
        <p:nvSpPr>
          <p:cNvPr id="61" name="Right Arrow 60"/>
          <p:cNvSpPr/>
          <p:nvPr/>
        </p:nvSpPr>
        <p:spPr>
          <a:xfrm>
            <a:off x="3419329" y="5620816"/>
            <a:ext cx="312063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52" y="4797938"/>
            <a:ext cx="640688" cy="67119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61" y="4977200"/>
            <a:ext cx="1139659" cy="1013029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5186272" y="4969052"/>
            <a:ext cx="3694841" cy="2693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412031" y="3124556"/>
            <a:ext cx="132326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78308" y="3124556"/>
            <a:ext cx="1328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61447" y="3124556"/>
            <a:ext cx="1328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144585" y="3124556"/>
            <a:ext cx="1328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827724" y="3124556"/>
            <a:ext cx="1328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510867" y="3124556"/>
            <a:ext cx="1328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92337" y="3124556"/>
            <a:ext cx="1328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00235" y="7815522"/>
            <a:ext cx="11648525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7670" y="1645684"/>
            <a:ext cx="10984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Overview of Avfuel’s Fuel Supply Chain Expertise, from Refinery to Wingtip</a:t>
            </a:r>
          </a:p>
        </p:txBody>
      </p:sp>
    </p:spTree>
    <p:extLst>
      <p:ext uri="{BB962C8B-B14F-4D97-AF65-F5344CB8AC3E}">
        <p14:creationId xmlns:p14="http://schemas.microsoft.com/office/powerpoint/2010/main" val="34719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0" y="419390"/>
            <a:ext cx="417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Sustainability/SAF Overview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844400"/>
            <a:ext cx="11783571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 is a 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Drop-in Solution 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xisting Fuel Supply Chain </a:t>
            </a: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</a:t>
            </a:r>
            <a:endParaRPr lang="en-US" sz="2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89417" y="2184470"/>
            <a:ext cx="10813167" cy="3556000"/>
            <a:chOff x="689429" y="2184470"/>
            <a:chExt cx="10813167" cy="3556000"/>
          </a:xfrm>
        </p:grpSpPr>
        <p:sp>
          <p:nvSpPr>
            <p:cNvPr id="72" name="Google Shape;3695;p355"/>
            <p:cNvSpPr/>
            <p:nvPr/>
          </p:nvSpPr>
          <p:spPr>
            <a:xfrm>
              <a:off x="744196" y="2184470"/>
              <a:ext cx="10758400" cy="3556000"/>
            </a:xfrm>
            <a:prstGeom prst="roundRect">
              <a:avLst>
                <a:gd name="adj" fmla="val 3602"/>
              </a:avLst>
            </a:prstGeom>
            <a:solidFill>
              <a:srgbClr val="FFFFFF">
                <a:alpha val="92160"/>
              </a:srgbClr>
            </a:solidFill>
            <a:ln>
              <a:noFill/>
            </a:ln>
          </p:spPr>
          <p:txBody>
            <a:bodyPr spcFirstLastPara="1" wrap="square" lIns="144000" tIns="187200" rIns="144000" bIns="18720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</a:pPr>
              <a:endParaRPr sz="2000" b="1">
                <a:solidFill>
                  <a:srgbClr val="00117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73" name="Google Shape;3696;p355"/>
            <p:cNvPicPr preferRelativeResize="0"/>
            <p:nvPr/>
          </p:nvPicPr>
          <p:blipFill rotWithShape="1">
            <a:blip r:embed="rId2">
              <a:alphaModFix/>
            </a:blip>
            <a:srcRect l="41036" t="35156" r="40760" b="34569"/>
            <a:stretch/>
          </p:blipFill>
          <p:spPr>
            <a:xfrm>
              <a:off x="5125263" y="3518560"/>
              <a:ext cx="866856" cy="779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3697;p355"/>
            <p:cNvPicPr preferRelativeResize="0"/>
            <p:nvPr/>
          </p:nvPicPr>
          <p:blipFill rotWithShape="1">
            <a:blip r:embed="rId3">
              <a:alphaModFix/>
            </a:blip>
            <a:srcRect l="38377" t="36654" r="37815" b="36441"/>
            <a:stretch/>
          </p:blipFill>
          <p:spPr>
            <a:xfrm>
              <a:off x="3776191" y="3163462"/>
              <a:ext cx="741684" cy="509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3698;p355"/>
            <p:cNvPicPr preferRelativeResize="0"/>
            <p:nvPr/>
          </p:nvPicPr>
          <p:blipFill rotWithShape="1">
            <a:blip r:embed="rId4">
              <a:alphaModFix/>
            </a:blip>
            <a:srcRect l="38377" t="36654" r="37815" b="36441"/>
            <a:stretch/>
          </p:blipFill>
          <p:spPr>
            <a:xfrm>
              <a:off x="3776191" y="4350585"/>
              <a:ext cx="741684" cy="509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3699;p355"/>
            <p:cNvPicPr preferRelativeResize="0"/>
            <p:nvPr/>
          </p:nvPicPr>
          <p:blipFill rotWithShape="1">
            <a:blip r:embed="rId5">
              <a:alphaModFix/>
            </a:blip>
            <a:srcRect l="37093" t="36723" r="37062" b="36100"/>
            <a:stretch/>
          </p:blipFill>
          <p:spPr>
            <a:xfrm>
              <a:off x="6826507" y="4578833"/>
              <a:ext cx="598669" cy="280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3700;p355"/>
            <p:cNvPicPr preferRelativeResize="0"/>
            <p:nvPr/>
          </p:nvPicPr>
          <p:blipFill rotWithShape="1">
            <a:blip r:embed="rId2">
              <a:alphaModFix/>
            </a:blip>
            <a:srcRect l="41036" t="35156" r="40760" b="34569"/>
            <a:stretch/>
          </p:blipFill>
          <p:spPr>
            <a:xfrm>
              <a:off x="8242896" y="3639096"/>
              <a:ext cx="598665" cy="5381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" name="Google Shape;3701;p355"/>
            <p:cNvCxnSpPr>
              <a:stCxn id="74" idx="3"/>
              <a:endCxn id="73" idx="1"/>
            </p:cNvCxnSpPr>
            <p:nvPr/>
          </p:nvCxnSpPr>
          <p:spPr>
            <a:xfrm>
              <a:off x="4517876" y="3418065"/>
              <a:ext cx="607200" cy="49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3702;p355"/>
            <p:cNvCxnSpPr>
              <a:stCxn id="75" idx="3"/>
              <a:endCxn id="73" idx="1"/>
            </p:cNvCxnSpPr>
            <p:nvPr/>
          </p:nvCxnSpPr>
          <p:spPr>
            <a:xfrm rot="10800000" flipH="1">
              <a:off x="4517876" y="3907988"/>
              <a:ext cx="607200" cy="69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3703;p355"/>
            <p:cNvCxnSpPr>
              <a:stCxn id="73" idx="3"/>
              <a:endCxn id="97" idx="1"/>
            </p:cNvCxnSpPr>
            <p:nvPr/>
          </p:nvCxnSpPr>
          <p:spPr>
            <a:xfrm rot="10800000" flipH="1">
              <a:off x="5992120" y="3149776"/>
              <a:ext cx="923200" cy="75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3705;p355"/>
            <p:cNvCxnSpPr>
              <a:stCxn id="73" idx="3"/>
              <a:endCxn id="92" idx="1"/>
            </p:cNvCxnSpPr>
            <p:nvPr/>
          </p:nvCxnSpPr>
          <p:spPr>
            <a:xfrm>
              <a:off x="5992120" y="3908176"/>
              <a:ext cx="743600" cy="28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3707;p355"/>
            <p:cNvCxnSpPr>
              <a:stCxn id="73" idx="3"/>
              <a:endCxn id="77" idx="1"/>
            </p:cNvCxnSpPr>
            <p:nvPr/>
          </p:nvCxnSpPr>
          <p:spPr>
            <a:xfrm>
              <a:off x="5992120" y="3908176"/>
              <a:ext cx="834400" cy="81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3708;p355"/>
            <p:cNvCxnSpPr>
              <a:stCxn id="77" idx="3"/>
              <a:endCxn id="78" idx="1"/>
            </p:cNvCxnSpPr>
            <p:nvPr/>
          </p:nvCxnSpPr>
          <p:spPr>
            <a:xfrm rot="10800000" flipH="1">
              <a:off x="7425175" y="3908117"/>
              <a:ext cx="817600" cy="81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3709;p355"/>
            <p:cNvCxnSpPr>
              <a:stCxn id="93" idx="3"/>
              <a:endCxn id="78" idx="1"/>
            </p:cNvCxnSpPr>
            <p:nvPr/>
          </p:nvCxnSpPr>
          <p:spPr>
            <a:xfrm rot="10800000" flipH="1">
              <a:off x="7499109" y="3908089"/>
              <a:ext cx="743600" cy="28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3711;p355"/>
            <p:cNvCxnSpPr>
              <a:stCxn id="97" idx="3"/>
              <a:endCxn id="78" idx="1"/>
            </p:cNvCxnSpPr>
            <p:nvPr/>
          </p:nvCxnSpPr>
          <p:spPr>
            <a:xfrm>
              <a:off x="7319751" y="3149963"/>
              <a:ext cx="923200" cy="75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7" name="Google Shape;3712;p355"/>
            <p:cNvSpPr txBox="1"/>
            <p:nvPr/>
          </p:nvSpPr>
          <p:spPr>
            <a:xfrm>
              <a:off x="2104981" y="4998427"/>
              <a:ext cx="1267200" cy="3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>
                  <a:solidFill>
                    <a:srgbClr val="333333"/>
                  </a:solidFill>
                </a:rPr>
                <a:t>Fossil refinery</a:t>
              </a:r>
              <a:endParaRPr sz="1333" b="1">
                <a:solidFill>
                  <a:srgbClr val="333333"/>
                </a:solidFill>
              </a:endParaRPr>
            </a:p>
          </p:txBody>
        </p:sp>
        <p:sp>
          <p:nvSpPr>
            <p:cNvPr id="88" name="Google Shape;3713;p355"/>
            <p:cNvSpPr txBox="1"/>
            <p:nvPr/>
          </p:nvSpPr>
          <p:spPr>
            <a:xfrm>
              <a:off x="4923213" y="2728206"/>
              <a:ext cx="1267200" cy="3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 dirty="0">
                  <a:solidFill>
                    <a:srgbClr val="333333"/>
                  </a:solidFill>
                </a:rPr>
                <a:t>Blending </a:t>
              </a:r>
              <a:br>
                <a:rPr lang="en-US" sz="1333" b="1" dirty="0">
                  <a:solidFill>
                    <a:srgbClr val="333333"/>
                  </a:solidFill>
                </a:rPr>
              </a:br>
              <a:r>
                <a:rPr lang="en-US" sz="1333" b="1" dirty="0" smtClean="0">
                  <a:solidFill>
                    <a:srgbClr val="333333"/>
                  </a:solidFill>
                </a:rPr>
                <a:t>terminal: ASTM 7566 Certification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 dirty="0" smtClean="0">
                  <a:solidFill>
                    <a:srgbClr val="333333"/>
                  </a:solidFill>
                </a:rPr>
                <a:t>And ASTM 1655 recertification</a:t>
              </a:r>
              <a:endParaRPr sz="1333" b="1" dirty="0">
                <a:solidFill>
                  <a:srgbClr val="333333"/>
                </a:solidFill>
              </a:endParaRPr>
            </a:p>
          </p:txBody>
        </p:sp>
        <p:pic>
          <p:nvPicPr>
            <p:cNvPr id="89" name="Google Shape;3714;p3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27251" y="2993464"/>
              <a:ext cx="721124" cy="64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" name="Google Shape;3715;p355"/>
            <p:cNvCxnSpPr>
              <a:stCxn id="89" idx="3"/>
              <a:endCxn id="74" idx="1"/>
            </p:cNvCxnSpPr>
            <p:nvPr/>
          </p:nvCxnSpPr>
          <p:spPr>
            <a:xfrm>
              <a:off x="3048375" y="3316464"/>
              <a:ext cx="728000" cy="10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1" name="Google Shape;3716;p355"/>
            <p:cNvGrpSpPr/>
            <p:nvPr/>
          </p:nvGrpSpPr>
          <p:grpSpPr>
            <a:xfrm>
              <a:off x="6735907" y="4051203"/>
              <a:ext cx="763203" cy="280973"/>
              <a:chOff x="4657709" y="2693710"/>
              <a:chExt cx="781756" cy="257931"/>
            </a:xfrm>
          </p:grpSpPr>
          <p:pic>
            <p:nvPicPr>
              <p:cNvPr id="92" name="Google Shape;3706;p355"/>
              <p:cNvPicPr preferRelativeResize="0"/>
              <p:nvPr/>
            </p:nvPicPr>
            <p:blipFill rotWithShape="1">
              <a:blip r:embed="rId7">
                <a:alphaModFix/>
              </a:blip>
              <a:srcRect l="39065" t="37601" r="38935" b="37327"/>
              <a:stretch/>
            </p:blipFill>
            <p:spPr>
              <a:xfrm>
                <a:off x="4657709" y="2693710"/>
                <a:ext cx="414319" cy="2579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3710;p355"/>
              <p:cNvPicPr preferRelativeResize="0"/>
              <p:nvPr/>
            </p:nvPicPr>
            <p:blipFill rotWithShape="1">
              <a:blip r:embed="rId7">
                <a:alphaModFix/>
              </a:blip>
              <a:srcRect l="39065" t="37601" r="38935" b="37327"/>
              <a:stretch/>
            </p:blipFill>
            <p:spPr>
              <a:xfrm>
                <a:off x="5025146" y="2693710"/>
                <a:ext cx="414319" cy="2579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94" name="Google Shape;3717;p355"/>
            <p:cNvCxnSpPr>
              <a:stCxn id="73" idx="3"/>
              <a:endCxn id="96" idx="1"/>
            </p:cNvCxnSpPr>
            <p:nvPr/>
          </p:nvCxnSpPr>
          <p:spPr>
            <a:xfrm rot="10800000" flipH="1">
              <a:off x="5992120" y="3640176"/>
              <a:ext cx="854000" cy="26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3719;p355"/>
            <p:cNvCxnSpPr>
              <a:stCxn id="78" idx="1"/>
              <a:endCxn id="96" idx="3"/>
            </p:cNvCxnSpPr>
            <p:nvPr/>
          </p:nvCxnSpPr>
          <p:spPr>
            <a:xfrm rot="10800000">
              <a:off x="7388895" y="3640175"/>
              <a:ext cx="854000" cy="26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96" name="Google Shape;3718;p355"/>
            <p:cNvPicPr preferRelativeResize="0"/>
            <p:nvPr/>
          </p:nvPicPr>
          <p:blipFill rotWithShape="1">
            <a:blip r:embed="rId4">
              <a:alphaModFix/>
            </a:blip>
            <a:srcRect l="38377" t="36654" r="37815" b="36441"/>
            <a:stretch/>
          </p:blipFill>
          <p:spPr>
            <a:xfrm>
              <a:off x="6845976" y="3432183"/>
              <a:ext cx="543061" cy="416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3704;p355"/>
            <p:cNvPicPr preferRelativeResize="0"/>
            <p:nvPr/>
          </p:nvPicPr>
          <p:blipFill rotWithShape="1">
            <a:blip r:embed="rId8">
              <a:alphaModFix/>
            </a:blip>
            <a:srcRect l="41835" t="39116" r="41204" b="39121"/>
            <a:stretch/>
          </p:blipFill>
          <p:spPr>
            <a:xfrm>
              <a:off x="6915265" y="2993467"/>
              <a:ext cx="404487" cy="3129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3720;p355"/>
            <p:cNvSpPr/>
            <p:nvPr/>
          </p:nvSpPr>
          <p:spPr>
            <a:xfrm>
              <a:off x="857421" y="2850845"/>
              <a:ext cx="931200" cy="9312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916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867">
                <a:solidFill>
                  <a:srgbClr val="66CD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" name="Google Shape;3721;p355"/>
            <p:cNvPicPr preferRelativeResize="0"/>
            <p:nvPr/>
          </p:nvPicPr>
          <p:blipFill rotWithShape="1">
            <a:blip r:embed="rId9">
              <a:alphaModFix/>
            </a:blip>
            <a:srcRect l="37863" t="36048" r="37917" b="35760"/>
            <a:stretch/>
          </p:blipFill>
          <p:spPr>
            <a:xfrm>
              <a:off x="1294761" y="3002552"/>
              <a:ext cx="464427" cy="269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3722;p355"/>
            <p:cNvPicPr preferRelativeResize="0"/>
            <p:nvPr/>
          </p:nvPicPr>
          <p:blipFill rotWithShape="1">
            <a:blip r:embed="rId10">
              <a:alphaModFix/>
            </a:blip>
            <a:srcRect l="41690" t="33784" r="40744" b="34890"/>
            <a:stretch/>
          </p:blipFill>
          <p:spPr>
            <a:xfrm>
              <a:off x="1052653" y="2916015"/>
              <a:ext cx="319529" cy="28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3723;p355"/>
            <p:cNvPicPr preferRelativeResize="0"/>
            <p:nvPr/>
          </p:nvPicPr>
          <p:blipFill rotWithShape="1">
            <a:blip r:embed="rId11">
              <a:alphaModFix/>
            </a:blip>
            <a:srcRect l="37641" t="32484" r="37290" b="31845"/>
            <a:stretch/>
          </p:blipFill>
          <p:spPr>
            <a:xfrm>
              <a:off x="1381337" y="3294772"/>
              <a:ext cx="370051" cy="262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3724;p355"/>
            <p:cNvPicPr preferRelativeResize="0"/>
            <p:nvPr/>
          </p:nvPicPr>
          <p:blipFill rotWithShape="1">
            <a:blip r:embed="rId12">
              <a:alphaModFix/>
            </a:blip>
            <a:srcRect l="42161" t="32868" r="42208" b="33278"/>
            <a:stretch/>
          </p:blipFill>
          <p:spPr>
            <a:xfrm>
              <a:off x="936214" y="3202905"/>
              <a:ext cx="319540" cy="345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3725;p355"/>
            <p:cNvPicPr preferRelativeResize="0"/>
            <p:nvPr/>
          </p:nvPicPr>
          <p:blipFill rotWithShape="1">
            <a:blip r:embed="rId13">
              <a:alphaModFix/>
            </a:blip>
            <a:srcRect l="45369" t="35260" r="45202" b="36074"/>
            <a:stretch/>
          </p:blipFill>
          <p:spPr>
            <a:xfrm>
              <a:off x="1185840" y="3416541"/>
              <a:ext cx="227621" cy="3456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" name="Google Shape;3726;p355"/>
            <p:cNvCxnSpPr>
              <a:stCxn id="98" idx="6"/>
              <a:endCxn id="89" idx="1"/>
            </p:cNvCxnSpPr>
            <p:nvPr/>
          </p:nvCxnSpPr>
          <p:spPr>
            <a:xfrm>
              <a:off x="1788621" y="3316445"/>
              <a:ext cx="538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05" name="Google Shape;3727;p35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360285" y="4282187"/>
              <a:ext cx="721124" cy="64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3728;p355"/>
            <p:cNvPicPr preferRelativeResize="0"/>
            <p:nvPr/>
          </p:nvPicPr>
          <p:blipFill rotWithShape="1">
            <a:blip r:embed="rId15">
              <a:alphaModFix/>
            </a:blip>
            <a:srcRect l="38265" t="24591" r="37292" b="25436"/>
            <a:stretch/>
          </p:blipFill>
          <p:spPr>
            <a:xfrm>
              <a:off x="857434" y="4139587"/>
              <a:ext cx="931197" cy="931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7" name="Google Shape;3729;p355"/>
            <p:cNvCxnSpPr>
              <a:stCxn id="106" idx="3"/>
              <a:endCxn id="105" idx="1"/>
            </p:cNvCxnSpPr>
            <p:nvPr/>
          </p:nvCxnSpPr>
          <p:spPr>
            <a:xfrm>
              <a:off x="1788632" y="4605187"/>
              <a:ext cx="571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" name="Google Shape;3730;p355"/>
            <p:cNvSpPr txBox="1"/>
            <p:nvPr/>
          </p:nvSpPr>
          <p:spPr>
            <a:xfrm>
              <a:off x="2104981" y="2236289"/>
              <a:ext cx="1267200" cy="6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>
                  <a:solidFill>
                    <a:srgbClr val="001177"/>
                  </a:solidFill>
                </a:rPr>
                <a:t>Renewables refinery + distillation</a:t>
              </a:r>
              <a:endParaRPr sz="1333" b="1">
                <a:solidFill>
                  <a:srgbClr val="001177"/>
                </a:solidFill>
              </a:endParaRPr>
            </a:p>
          </p:txBody>
        </p:sp>
        <p:cxnSp>
          <p:nvCxnSpPr>
            <p:cNvPr id="109" name="Google Shape;3731;p355"/>
            <p:cNvCxnSpPr>
              <a:stCxn id="105" idx="3"/>
              <a:endCxn id="75" idx="1"/>
            </p:cNvCxnSpPr>
            <p:nvPr/>
          </p:nvCxnSpPr>
          <p:spPr>
            <a:xfrm>
              <a:off x="3081408" y="4605187"/>
              <a:ext cx="69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" name="Google Shape;3732;p355"/>
            <p:cNvSpPr txBox="1"/>
            <p:nvPr/>
          </p:nvSpPr>
          <p:spPr>
            <a:xfrm>
              <a:off x="8046437" y="2328167"/>
              <a:ext cx="931200" cy="12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>
                  <a:solidFill>
                    <a:srgbClr val="333333"/>
                  </a:solidFill>
                </a:rPr>
                <a:t>Corporate Flight Dept/FBO/Airport </a:t>
              </a:r>
              <a:br>
                <a:rPr lang="en-US" sz="1333" b="1">
                  <a:solidFill>
                    <a:srgbClr val="333333"/>
                  </a:solidFill>
                </a:rPr>
              </a:br>
              <a:r>
                <a:rPr lang="en-US" sz="1333" b="1">
                  <a:solidFill>
                    <a:srgbClr val="333333"/>
                  </a:solidFill>
                </a:rPr>
                <a:t>storage</a:t>
              </a:r>
              <a:endParaRPr sz="1333" b="1">
                <a:solidFill>
                  <a:srgbClr val="333333"/>
                </a:solidFill>
              </a:endParaRPr>
            </a:p>
          </p:txBody>
        </p:sp>
        <p:pic>
          <p:nvPicPr>
            <p:cNvPr id="111" name="Google Shape;3733;p355"/>
            <p:cNvPicPr preferRelativeResize="0"/>
            <p:nvPr/>
          </p:nvPicPr>
          <p:blipFill rotWithShape="1">
            <a:blip r:embed="rId16">
              <a:alphaModFix/>
            </a:blip>
            <a:srcRect l="36774" t="33759" r="36596" b="32633"/>
            <a:stretch/>
          </p:blipFill>
          <p:spPr>
            <a:xfrm>
              <a:off x="9141322" y="3724395"/>
              <a:ext cx="607197" cy="3675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3734;p355"/>
            <p:cNvCxnSpPr>
              <a:stCxn id="111" idx="1"/>
              <a:endCxn id="78" idx="3"/>
            </p:cNvCxnSpPr>
            <p:nvPr/>
          </p:nvCxnSpPr>
          <p:spPr>
            <a:xfrm rot="10800000">
              <a:off x="8841721" y="3908176"/>
              <a:ext cx="299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" name="Google Shape;3735;p355"/>
            <p:cNvSpPr txBox="1"/>
            <p:nvPr/>
          </p:nvSpPr>
          <p:spPr>
            <a:xfrm>
              <a:off x="9003279" y="3205851"/>
              <a:ext cx="1267200" cy="3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>
                  <a:solidFill>
                    <a:srgbClr val="333333"/>
                  </a:solidFill>
                </a:rPr>
                <a:t>Refueller/</a:t>
              </a:r>
              <a:endParaRPr sz="1333" b="1">
                <a:solidFill>
                  <a:srgbClr val="333333"/>
                </a:solidFill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>
                  <a:solidFill>
                    <a:srgbClr val="333333"/>
                  </a:solidFill>
                </a:rPr>
                <a:t>Hydrant</a:t>
              </a:r>
              <a:endParaRPr sz="1333" b="1">
                <a:solidFill>
                  <a:srgbClr val="333333"/>
                </a:solidFill>
              </a:endParaRPr>
            </a:p>
          </p:txBody>
        </p:sp>
        <p:cxnSp>
          <p:nvCxnSpPr>
            <p:cNvPr id="114" name="Google Shape;3736;p355"/>
            <p:cNvCxnSpPr>
              <a:stCxn id="111" idx="3"/>
              <a:endCxn id="116" idx="1"/>
            </p:cNvCxnSpPr>
            <p:nvPr/>
          </p:nvCxnSpPr>
          <p:spPr>
            <a:xfrm rot="10800000" flipH="1">
              <a:off x="9748520" y="3896976"/>
              <a:ext cx="396400" cy="1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" name="Google Shape;3738;p355"/>
            <p:cNvSpPr/>
            <p:nvPr/>
          </p:nvSpPr>
          <p:spPr>
            <a:xfrm>
              <a:off x="10108755" y="3421899"/>
              <a:ext cx="931200" cy="931200"/>
            </a:xfrm>
            <a:prstGeom prst="ellipse">
              <a:avLst/>
            </a:prstGeom>
            <a:solidFill>
              <a:srgbClr val="09165D"/>
            </a:solidFill>
            <a:ln w="9525" cap="flat" cmpd="sng">
              <a:solidFill>
                <a:srgbClr val="0916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6" name="Google Shape;3737;p355"/>
            <p:cNvPicPr preferRelativeResize="0"/>
            <p:nvPr/>
          </p:nvPicPr>
          <p:blipFill rotWithShape="1">
            <a:blip r:embed="rId17">
              <a:alphaModFix/>
            </a:blip>
            <a:srcRect l="40297" t="37658" r="39790" b="37973"/>
            <a:stretch/>
          </p:blipFill>
          <p:spPr>
            <a:xfrm>
              <a:off x="10144862" y="3610151"/>
              <a:ext cx="866868" cy="573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3739;p355"/>
            <p:cNvSpPr txBox="1"/>
            <p:nvPr/>
          </p:nvSpPr>
          <p:spPr>
            <a:xfrm>
              <a:off x="744196" y="2286603"/>
              <a:ext cx="1267200" cy="3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 dirty="0">
                  <a:solidFill>
                    <a:srgbClr val="001177"/>
                  </a:solidFill>
                </a:rPr>
                <a:t>Waste &amp; </a:t>
              </a:r>
              <a:r>
                <a:rPr lang="en-US" sz="1333" b="1" dirty="0" smtClean="0">
                  <a:solidFill>
                    <a:srgbClr val="001177"/>
                  </a:solidFill>
                </a:rPr>
                <a:t>residue</a:t>
              </a:r>
              <a:endParaRPr sz="1333" b="1" dirty="0">
                <a:solidFill>
                  <a:srgbClr val="001177"/>
                </a:solidFill>
              </a:endParaRPr>
            </a:p>
          </p:txBody>
        </p:sp>
        <p:sp>
          <p:nvSpPr>
            <p:cNvPr id="118" name="Google Shape;3740;p355"/>
            <p:cNvSpPr txBox="1"/>
            <p:nvPr/>
          </p:nvSpPr>
          <p:spPr>
            <a:xfrm>
              <a:off x="689429" y="4998427"/>
              <a:ext cx="1267200" cy="3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</a:pPr>
              <a:r>
                <a:rPr lang="en-US" sz="1333" b="1">
                  <a:solidFill>
                    <a:srgbClr val="333333"/>
                  </a:solidFill>
                </a:rPr>
                <a:t>Crude oil</a:t>
              </a:r>
              <a:endParaRPr sz="1333" b="1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0" y="419390"/>
            <a:ext cx="41719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SAF Progress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1118116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SAF Questions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670" y="2125019"/>
            <a:ext cx="113536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What is the price of SAF?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Will the delta between refined jet and SAF pricing narrow?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What is the projection for volume growth?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What incentives are being developed to increase supply and meet/generate demand?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Why is SAF supply and demand focused on the West Coast of U.S./Canada?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Why is SAF documentation so important to customers?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What is book and claim?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How do carbon offsets apply to business aviation</a:t>
            </a:r>
            <a:r>
              <a:rPr lang="en-US" sz="2000" dirty="0" smtClean="0"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marL="230188" indent="-2301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1118116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SAF Questions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7670" y="1841242"/>
            <a:ext cx="1135369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marL="230188" indent="-2301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7813" r="8818" b="58333"/>
          <a:stretch/>
        </p:blipFill>
        <p:spPr>
          <a:xfrm>
            <a:off x="230192" y="1841242"/>
            <a:ext cx="5788528" cy="3004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7"/>
          <a:stretch/>
        </p:blipFill>
        <p:spPr>
          <a:xfrm>
            <a:off x="6358759" y="1372271"/>
            <a:ext cx="5044718" cy="53228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18997" y="6055057"/>
            <a:ext cx="2779594" cy="1182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9620" y="5613779"/>
            <a:ext cx="1071622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Renewable Component Documented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8" idx="3"/>
            <a:endCxn id="5" idx="1"/>
          </p:cNvCxnSpPr>
          <p:nvPr/>
        </p:nvCxnSpPr>
        <p:spPr>
          <a:xfrm>
            <a:off x="5841242" y="5890778"/>
            <a:ext cx="577755" cy="22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82802" y="2977912"/>
            <a:ext cx="870392" cy="6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9859" y="2924698"/>
            <a:ext cx="58189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FBO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549D39-1AFB-904B-A690-1A7B367334CD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1179255"/>
            <a:ext cx="5064180" cy="4059757"/>
            <a:chOff x="196500" y="-196724"/>
            <a:chExt cx="5012548" cy="4058766"/>
          </a:xfrm>
        </p:grpSpPr>
        <p:grpSp>
          <p:nvGrpSpPr>
            <p:cNvPr id="46085" name="Group 22">
              <a:extLst>
                <a:ext uri="{FF2B5EF4-FFF2-40B4-BE49-F238E27FC236}">
                  <a16:creationId xmlns:a16="http://schemas.microsoft.com/office/drawing/2014/main" id="{5B9E7011-41DD-DA44-994E-D3AF84BB7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10" y="-196724"/>
              <a:ext cx="4172326" cy="4058766"/>
              <a:chOff x="280010" y="-196724"/>
              <a:chExt cx="4172326" cy="4058766"/>
            </a:xfrm>
          </p:grpSpPr>
          <p:sp>
            <p:nvSpPr>
              <p:cNvPr id="46088" name="TextBox 25">
                <a:extLst>
                  <a:ext uri="{FF2B5EF4-FFF2-40B4-BE49-F238E27FC236}">
                    <a16:creationId xmlns:a16="http://schemas.microsoft.com/office/drawing/2014/main" id="{F6AB9795-25FD-2946-8E49-D6A6E6F148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10" y="-196724"/>
                <a:ext cx="417232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Resources</a:t>
                </a: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89" name="Rectangle 26">
                <a:extLst>
                  <a:ext uri="{FF2B5EF4-FFF2-40B4-BE49-F238E27FC236}">
                    <a16:creationId xmlns:a16="http://schemas.microsoft.com/office/drawing/2014/main" id="{84087E42-64FA-3946-8559-B2D9FB699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622035"/>
                <a:ext cx="3719119" cy="240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BAFF48-741C-4F08-BEFB-92B99DC6E2F5}"/>
                </a:ext>
              </a:extLst>
            </p:cNvPr>
            <p:cNvSpPr txBox="1"/>
            <p:nvPr/>
          </p:nvSpPr>
          <p:spPr>
            <a:xfrm>
              <a:off x="196500" y="165158"/>
              <a:ext cx="5012548" cy="3498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Information, Brochures, Blogs, Recordings and News at … 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https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://www.futureofsustainablefuel.com/#resources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960374-4C9C-40E6-A9E3-433191DF7E6F}"/>
                </a:ext>
              </a:extLst>
            </p:cNvPr>
            <p:cNvCxnSpPr/>
            <p:nvPr/>
          </p:nvCxnSpPr>
          <p:spPr>
            <a:xfrm>
              <a:off x="280633" y="1846222"/>
              <a:ext cx="588928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7" t="1834" r="1617"/>
          <a:stretch/>
        </p:blipFill>
        <p:spPr>
          <a:xfrm>
            <a:off x="6364286" y="812800"/>
            <a:ext cx="4368801" cy="569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4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549D39-1AFB-904B-A690-1A7B367334CD}"/>
              </a:ext>
            </a:extLst>
          </p:cNvPr>
          <p:cNvGrpSpPr>
            <a:grpSpLocks/>
          </p:cNvGrpSpPr>
          <p:nvPr/>
        </p:nvGrpSpPr>
        <p:grpSpPr bwMode="auto">
          <a:xfrm>
            <a:off x="485574" y="1412638"/>
            <a:ext cx="9363275" cy="3826374"/>
            <a:chOff x="122397" y="36602"/>
            <a:chExt cx="9267811" cy="3825440"/>
          </a:xfrm>
        </p:grpSpPr>
        <p:sp>
          <p:nvSpPr>
            <p:cNvPr id="46089" name="Rectangle 26">
              <a:extLst>
                <a:ext uri="{FF2B5EF4-FFF2-40B4-BE49-F238E27FC236}">
                  <a16:creationId xmlns:a16="http://schemas.microsoft.com/office/drawing/2014/main" id="{84087E42-64FA-3946-8559-B2D9FB699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622035"/>
              <a:ext cx="3719119" cy="2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BAFF48-741C-4F08-BEFB-92B99DC6E2F5}"/>
                </a:ext>
              </a:extLst>
            </p:cNvPr>
            <p:cNvSpPr txBox="1"/>
            <p:nvPr/>
          </p:nvSpPr>
          <p:spPr>
            <a:xfrm>
              <a:off x="122397" y="36602"/>
              <a:ext cx="9267811" cy="3664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6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Lead Avgas 				           Update…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 List for an Unleaded Avgas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731828" y="1767988"/>
            <a:ext cx="8346304" cy="402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Segoe UI Symbol" panose="020B0502040204020203" pitchFamily="34" charset="0"/>
              <a:buChar char="☑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Must be safe to store, handle and burn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Segoe UI Symbol" panose="020B0502040204020203" pitchFamily="34" charset="0"/>
              <a:buChar char="☑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Functional in all existing piston aircraft and fuel systems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Segoe UI Symbol" panose="020B0502040204020203" pitchFamily="34" charset="0"/>
              <a:buChar char="☑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aircraft modifications necessary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Segoe UI Symbol" panose="020B0502040204020203" pitchFamily="34" charset="0"/>
              <a:buChar char="☑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Affordable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Segoe UI Symbol" panose="020B0502040204020203" pitchFamily="34" charset="0"/>
              <a:buChar char="☑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Miscible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100LL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Segoe UI Symbol" panose="020B0502040204020203" pitchFamily="34" charset="0"/>
              <a:buChar char="☑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 existing 100LL infrastructure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513532" y="2181787"/>
            <a:ext cx="2755828" cy="2755670"/>
          </a:xfrm>
          <a:custGeom>
            <a:avLst/>
            <a:gdLst>
              <a:gd name="connsiteX0" fmla="*/ 5668759 w 6209714"/>
              <a:gd name="connsiteY0" fmla="*/ 4323373 h 6209716"/>
              <a:gd name="connsiteX1" fmla="*/ 5779297 w 6209714"/>
              <a:gd name="connsiteY1" fmla="*/ 4369160 h 6209716"/>
              <a:gd name="connsiteX2" fmla="*/ 5779297 w 6209714"/>
              <a:gd name="connsiteY2" fmla="*/ 4590236 h 6209716"/>
              <a:gd name="connsiteX3" fmla="*/ 4590237 w 6209714"/>
              <a:gd name="connsiteY3" fmla="*/ 5779295 h 6209716"/>
              <a:gd name="connsiteX4" fmla="*/ 4369160 w 6209714"/>
              <a:gd name="connsiteY4" fmla="*/ 5779296 h 6209716"/>
              <a:gd name="connsiteX5" fmla="*/ 4369160 w 6209714"/>
              <a:gd name="connsiteY5" fmla="*/ 5558219 h 6209716"/>
              <a:gd name="connsiteX6" fmla="*/ 5558220 w 6209714"/>
              <a:gd name="connsiteY6" fmla="*/ 4369159 h 6209716"/>
              <a:gd name="connsiteX7" fmla="*/ 5668759 w 6209714"/>
              <a:gd name="connsiteY7" fmla="*/ 4323373 h 6209716"/>
              <a:gd name="connsiteX8" fmla="*/ 5562289 w 6209714"/>
              <a:gd name="connsiteY8" fmla="*/ 3906360 h 6209716"/>
              <a:gd name="connsiteX9" fmla="*/ 5672827 w 6209714"/>
              <a:gd name="connsiteY9" fmla="*/ 3952146 h 6209716"/>
              <a:gd name="connsiteX10" fmla="*/ 5672827 w 6209714"/>
              <a:gd name="connsiteY10" fmla="*/ 4173223 h 6209716"/>
              <a:gd name="connsiteX11" fmla="*/ 4173223 w 6209714"/>
              <a:gd name="connsiteY11" fmla="*/ 5672826 h 6209716"/>
              <a:gd name="connsiteX12" fmla="*/ 3952147 w 6209714"/>
              <a:gd name="connsiteY12" fmla="*/ 5672826 h 6209716"/>
              <a:gd name="connsiteX13" fmla="*/ 3952147 w 6209714"/>
              <a:gd name="connsiteY13" fmla="*/ 5451750 h 6209716"/>
              <a:gd name="connsiteX14" fmla="*/ 5451751 w 6209714"/>
              <a:gd name="connsiteY14" fmla="*/ 3952146 h 6209716"/>
              <a:gd name="connsiteX15" fmla="*/ 5562289 w 6209714"/>
              <a:gd name="connsiteY15" fmla="*/ 3906360 h 6209716"/>
              <a:gd name="connsiteX16" fmla="*/ 5853353 w 6209714"/>
              <a:gd name="connsiteY16" fmla="*/ 3091817 h 6209716"/>
              <a:gd name="connsiteX17" fmla="*/ 5963892 w 6209714"/>
              <a:gd name="connsiteY17" fmla="*/ 3137603 h 6209716"/>
              <a:gd name="connsiteX18" fmla="*/ 5963892 w 6209714"/>
              <a:gd name="connsiteY18" fmla="*/ 3358680 h 6209716"/>
              <a:gd name="connsiteX19" fmla="*/ 3358679 w 6209714"/>
              <a:gd name="connsiteY19" fmla="*/ 5963892 h 6209716"/>
              <a:gd name="connsiteX20" fmla="*/ 3137603 w 6209714"/>
              <a:gd name="connsiteY20" fmla="*/ 5963892 h 6209716"/>
              <a:gd name="connsiteX21" fmla="*/ 3137603 w 6209714"/>
              <a:gd name="connsiteY21" fmla="*/ 5742814 h 6209716"/>
              <a:gd name="connsiteX22" fmla="*/ 5742814 w 6209714"/>
              <a:gd name="connsiteY22" fmla="*/ 3137603 h 6209716"/>
              <a:gd name="connsiteX23" fmla="*/ 5853353 w 6209714"/>
              <a:gd name="connsiteY23" fmla="*/ 3091817 h 6209716"/>
              <a:gd name="connsiteX24" fmla="*/ 5455985 w 6209714"/>
              <a:gd name="connsiteY24" fmla="*/ 2437751 h 6209716"/>
              <a:gd name="connsiteX25" fmla="*/ 5566522 w 6209714"/>
              <a:gd name="connsiteY25" fmla="*/ 2483537 h 6209716"/>
              <a:gd name="connsiteX26" fmla="*/ 5566522 w 6209714"/>
              <a:gd name="connsiteY26" fmla="*/ 2704612 h 6209716"/>
              <a:gd name="connsiteX27" fmla="*/ 2704613 w 6209714"/>
              <a:gd name="connsiteY27" fmla="*/ 5566523 h 6209716"/>
              <a:gd name="connsiteX28" fmla="*/ 2483536 w 6209714"/>
              <a:gd name="connsiteY28" fmla="*/ 5566523 h 6209716"/>
              <a:gd name="connsiteX29" fmla="*/ 2483536 w 6209714"/>
              <a:gd name="connsiteY29" fmla="*/ 5345449 h 6209716"/>
              <a:gd name="connsiteX30" fmla="*/ 5345447 w 6209714"/>
              <a:gd name="connsiteY30" fmla="*/ 2483537 h 6209716"/>
              <a:gd name="connsiteX31" fmla="*/ 5455985 w 6209714"/>
              <a:gd name="connsiteY31" fmla="*/ 2437751 h 6209716"/>
              <a:gd name="connsiteX32" fmla="*/ 6053391 w 6209714"/>
              <a:gd name="connsiteY32" fmla="*/ 2368297 h 6209716"/>
              <a:gd name="connsiteX33" fmla="*/ 6163928 w 6209714"/>
              <a:gd name="connsiteY33" fmla="*/ 2414083 h 6209716"/>
              <a:gd name="connsiteX34" fmla="*/ 6163928 w 6209714"/>
              <a:gd name="connsiteY34" fmla="*/ 2635157 h 6209716"/>
              <a:gd name="connsiteX35" fmla="*/ 2635156 w 6209714"/>
              <a:gd name="connsiteY35" fmla="*/ 6163931 h 6209716"/>
              <a:gd name="connsiteX36" fmla="*/ 2414081 w 6209714"/>
              <a:gd name="connsiteY36" fmla="*/ 6163930 h 6209716"/>
              <a:gd name="connsiteX37" fmla="*/ 2414080 w 6209714"/>
              <a:gd name="connsiteY37" fmla="*/ 5942856 h 6209716"/>
              <a:gd name="connsiteX38" fmla="*/ 5942854 w 6209714"/>
              <a:gd name="connsiteY38" fmla="*/ 2414083 h 6209716"/>
              <a:gd name="connsiteX39" fmla="*/ 6053391 w 6209714"/>
              <a:gd name="connsiteY39" fmla="*/ 2368297 h 6209716"/>
              <a:gd name="connsiteX40" fmla="*/ 5652992 w 6209714"/>
              <a:gd name="connsiteY40" fmla="*/ 1712788 h 6209716"/>
              <a:gd name="connsiteX41" fmla="*/ 5763530 w 6209714"/>
              <a:gd name="connsiteY41" fmla="*/ 1758575 h 6209716"/>
              <a:gd name="connsiteX42" fmla="*/ 5763530 w 6209714"/>
              <a:gd name="connsiteY42" fmla="*/ 1979650 h 6209716"/>
              <a:gd name="connsiteX43" fmla="*/ 1979648 w 6209714"/>
              <a:gd name="connsiteY43" fmla="*/ 5763532 h 6209716"/>
              <a:gd name="connsiteX44" fmla="*/ 1758573 w 6209714"/>
              <a:gd name="connsiteY44" fmla="*/ 5763532 h 6209716"/>
              <a:gd name="connsiteX45" fmla="*/ 1758572 w 6209714"/>
              <a:gd name="connsiteY45" fmla="*/ 5542458 h 6209716"/>
              <a:gd name="connsiteX46" fmla="*/ 5542456 w 6209714"/>
              <a:gd name="connsiteY46" fmla="*/ 1758575 h 6209716"/>
              <a:gd name="connsiteX47" fmla="*/ 5652992 w 6209714"/>
              <a:gd name="connsiteY47" fmla="*/ 1712788 h 6209716"/>
              <a:gd name="connsiteX48" fmla="*/ 5765377 w 6209714"/>
              <a:gd name="connsiteY48" fmla="*/ 1072454 h 6209716"/>
              <a:gd name="connsiteX49" fmla="*/ 5875915 w 6209714"/>
              <a:gd name="connsiteY49" fmla="*/ 1118240 h 6209716"/>
              <a:gd name="connsiteX50" fmla="*/ 5875915 w 6209714"/>
              <a:gd name="connsiteY50" fmla="*/ 1339315 h 6209716"/>
              <a:gd name="connsiteX51" fmla="*/ 1379827 w 6209714"/>
              <a:gd name="connsiteY51" fmla="*/ 5835402 h 6209716"/>
              <a:gd name="connsiteX52" fmla="*/ 1158753 w 6209714"/>
              <a:gd name="connsiteY52" fmla="*/ 5835403 h 6209716"/>
              <a:gd name="connsiteX53" fmla="*/ 1158752 w 6209714"/>
              <a:gd name="connsiteY53" fmla="*/ 5614327 h 6209716"/>
              <a:gd name="connsiteX54" fmla="*/ 5654840 w 6209714"/>
              <a:gd name="connsiteY54" fmla="*/ 1118240 h 6209716"/>
              <a:gd name="connsiteX55" fmla="*/ 5765377 w 6209714"/>
              <a:gd name="connsiteY55" fmla="*/ 1072454 h 6209716"/>
              <a:gd name="connsiteX56" fmla="*/ 4876761 w 6209714"/>
              <a:gd name="connsiteY56" fmla="*/ 905162 h 6209716"/>
              <a:gd name="connsiteX57" fmla="*/ 4987299 w 6209714"/>
              <a:gd name="connsiteY57" fmla="*/ 950948 h 6209716"/>
              <a:gd name="connsiteX58" fmla="*/ 4987299 w 6209714"/>
              <a:gd name="connsiteY58" fmla="*/ 1172023 h 6209716"/>
              <a:gd name="connsiteX59" fmla="*/ 1172023 w 6209714"/>
              <a:gd name="connsiteY59" fmla="*/ 4987299 h 6209716"/>
              <a:gd name="connsiteX60" fmla="*/ 950948 w 6209714"/>
              <a:gd name="connsiteY60" fmla="*/ 4987299 h 6209716"/>
              <a:gd name="connsiteX61" fmla="*/ 950948 w 6209714"/>
              <a:gd name="connsiteY61" fmla="*/ 4766223 h 6209716"/>
              <a:gd name="connsiteX62" fmla="*/ 4766224 w 6209714"/>
              <a:gd name="connsiteY62" fmla="*/ 950948 h 6209716"/>
              <a:gd name="connsiteX63" fmla="*/ 4876761 w 6209714"/>
              <a:gd name="connsiteY63" fmla="*/ 905162 h 6209716"/>
              <a:gd name="connsiteX64" fmla="*/ 3909102 w 6209714"/>
              <a:gd name="connsiteY64" fmla="*/ 816914 h 6209716"/>
              <a:gd name="connsiteX65" fmla="*/ 4019640 w 6209714"/>
              <a:gd name="connsiteY65" fmla="*/ 862700 h 6209716"/>
              <a:gd name="connsiteX66" fmla="*/ 4019639 w 6209714"/>
              <a:gd name="connsiteY66" fmla="*/ 1083775 h 6209716"/>
              <a:gd name="connsiteX67" fmla="*/ 1083773 w 6209714"/>
              <a:gd name="connsiteY67" fmla="*/ 4019641 h 6209716"/>
              <a:gd name="connsiteX68" fmla="*/ 862698 w 6209714"/>
              <a:gd name="connsiteY68" fmla="*/ 4019641 h 6209716"/>
              <a:gd name="connsiteX69" fmla="*/ 862698 w 6209714"/>
              <a:gd name="connsiteY69" fmla="*/ 3798566 h 6209716"/>
              <a:gd name="connsiteX70" fmla="*/ 3798565 w 6209714"/>
              <a:gd name="connsiteY70" fmla="*/ 862700 h 6209716"/>
              <a:gd name="connsiteX71" fmla="*/ 3909102 w 6209714"/>
              <a:gd name="connsiteY71" fmla="*/ 816914 h 6209716"/>
              <a:gd name="connsiteX72" fmla="*/ 5647989 w 6209714"/>
              <a:gd name="connsiteY72" fmla="*/ 661885 h 6209716"/>
              <a:gd name="connsiteX73" fmla="*/ 5758526 w 6209714"/>
              <a:gd name="connsiteY73" fmla="*/ 707671 h 6209716"/>
              <a:gd name="connsiteX74" fmla="*/ 5758526 w 6209714"/>
              <a:gd name="connsiteY74" fmla="*/ 928746 h 6209716"/>
              <a:gd name="connsiteX75" fmla="*/ 928746 w 6209714"/>
              <a:gd name="connsiteY75" fmla="*/ 5758526 h 6209716"/>
              <a:gd name="connsiteX76" fmla="*/ 707671 w 6209714"/>
              <a:gd name="connsiteY76" fmla="*/ 5758526 h 6209716"/>
              <a:gd name="connsiteX77" fmla="*/ 707671 w 6209714"/>
              <a:gd name="connsiteY77" fmla="*/ 5537452 h 6209716"/>
              <a:gd name="connsiteX78" fmla="*/ 5537452 w 6209714"/>
              <a:gd name="connsiteY78" fmla="*/ 707671 h 6209716"/>
              <a:gd name="connsiteX79" fmla="*/ 5647989 w 6209714"/>
              <a:gd name="connsiteY79" fmla="*/ 661885 h 6209716"/>
              <a:gd name="connsiteX80" fmla="*/ 1474806 w 6209714"/>
              <a:gd name="connsiteY80" fmla="*/ 616751 h 6209716"/>
              <a:gd name="connsiteX81" fmla="*/ 1585344 w 6209714"/>
              <a:gd name="connsiteY81" fmla="*/ 662538 h 6209716"/>
              <a:gd name="connsiteX82" fmla="*/ 1585343 w 6209714"/>
              <a:gd name="connsiteY82" fmla="*/ 883614 h 6209716"/>
              <a:gd name="connsiteX83" fmla="*/ 883610 w 6209714"/>
              <a:gd name="connsiteY83" fmla="*/ 1585347 h 6209716"/>
              <a:gd name="connsiteX84" fmla="*/ 662534 w 6209714"/>
              <a:gd name="connsiteY84" fmla="*/ 1585347 h 6209716"/>
              <a:gd name="connsiteX85" fmla="*/ 662534 w 6209714"/>
              <a:gd name="connsiteY85" fmla="*/ 1364271 h 6209716"/>
              <a:gd name="connsiteX86" fmla="*/ 1364267 w 6209714"/>
              <a:gd name="connsiteY86" fmla="*/ 662538 h 6209716"/>
              <a:gd name="connsiteX87" fmla="*/ 1474806 w 6209714"/>
              <a:gd name="connsiteY87" fmla="*/ 616751 h 6209716"/>
              <a:gd name="connsiteX88" fmla="*/ 4739155 w 6209714"/>
              <a:gd name="connsiteY88" fmla="*/ 514813 h 6209716"/>
              <a:gd name="connsiteX89" fmla="*/ 4849693 w 6209714"/>
              <a:gd name="connsiteY89" fmla="*/ 560600 h 6209716"/>
              <a:gd name="connsiteX90" fmla="*/ 4849693 w 6209714"/>
              <a:gd name="connsiteY90" fmla="*/ 781675 h 6209716"/>
              <a:gd name="connsiteX91" fmla="*/ 781672 w 6209714"/>
              <a:gd name="connsiteY91" fmla="*/ 4849695 h 6209716"/>
              <a:gd name="connsiteX92" fmla="*/ 560597 w 6209714"/>
              <a:gd name="connsiteY92" fmla="*/ 4849695 h 6209716"/>
              <a:gd name="connsiteX93" fmla="*/ 560597 w 6209714"/>
              <a:gd name="connsiteY93" fmla="*/ 4628621 h 6209716"/>
              <a:gd name="connsiteX94" fmla="*/ 4628618 w 6209714"/>
              <a:gd name="connsiteY94" fmla="*/ 560600 h 6209716"/>
              <a:gd name="connsiteX95" fmla="*/ 4739155 w 6209714"/>
              <a:gd name="connsiteY95" fmla="*/ 514813 h 6209716"/>
              <a:gd name="connsiteX96" fmla="*/ 3296768 w 6209714"/>
              <a:gd name="connsiteY96" fmla="*/ 373343 h 6209716"/>
              <a:gd name="connsiteX97" fmla="*/ 3407307 w 6209714"/>
              <a:gd name="connsiteY97" fmla="*/ 419129 h 6209716"/>
              <a:gd name="connsiteX98" fmla="*/ 3407305 w 6209714"/>
              <a:gd name="connsiteY98" fmla="*/ 419131 h 6209716"/>
              <a:gd name="connsiteX99" fmla="*/ 3407305 w 6209714"/>
              <a:gd name="connsiteY99" fmla="*/ 640207 h 6209716"/>
              <a:gd name="connsiteX100" fmla="*/ 640203 w 6209714"/>
              <a:gd name="connsiteY100" fmla="*/ 3407308 h 6209716"/>
              <a:gd name="connsiteX101" fmla="*/ 470839 w 6209714"/>
              <a:gd name="connsiteY101" fmla="*/ 3441647 h 6209716"/>
              <a:gd name="connsiteX102" fmla="*/ 419127 w 6209714"/>
              <a:gd name="connsiteY102" fmla="*/ 3407309 h 6209716"/>
              <a:gd name="connsiteX103" fmla="*/ 384788 w 6209714"/>
              <a:gd name="connsiteY103" fmla="*/ 3355597 h 6209716"/>
              <a:gd name="connsiteX104" fmla="*/ 419127 w 6209714"/>
              <a:gd name="connsiteY104" fmla="*/ 3186233 h 6209716"/>
              <a:gd name="connsiteX105" fmla="*/ 3186230 w 6209714"/>
              <a:gd name="connsiteY105" fmla="*/ 419130 h 6209716"/>
              <a:gd name="connsiteX106" fmla="*/ 3296768 w 6209714"/>
              <a:gd name="connsiteY106" fmla="*/ 373343 h 6209716"/>
              <a:gd name="connsiteX107" fmla="*/ 2401135 w 6209714"/>
              <a:gd name="connsiteY107" fmla="*/ 213070 h 6209716"/>
              <a:gd name="connsiteX108" fmla="*/ 2511673 w 6209714"/>
              <a:gd name="connsiteY108" fmla="*/ 258857 h 6209716"/>
              <a:gd name="connsiteX109" fmla="*/ 2511672 w 6209714"/>
              <a:gd name="connsiteY109" fmla="*/ 258858 h 6209716"/>
              <a:gd name="connsiteX110" fmla="*/ 2511672 w 6209714"/>
              <a:gd name="connsiteY110" fmla="*/ 479934 h 6209716"/>
              <a:gd name="connsiteX111" fmla="*/ 479933 w 6209714"/>
              <a:gd name="connsiteY111" fmla="*/ 2511671 h 6209716"/>
              <a:gd name="connsiteX112" fmla="*/ 310570 w 6209714"/>
              <a:gd name="connsiteY112" fmla="*/ 2546011 h 6209716"/>
              <a:gd name="connsiteX113" fmla="*/ 258858 w 6209714"/>
              <a:gd name="connsiteY113" fmla="*/ 2511672 h 6209716"/>
              <a:gd name="connsiteX114" fmla="*/ 224517 w 6209714"/>
              <a:gd name="connsiteY114" fmla="*/ 2459959 h 6209716"/>
              <a:gd name="connsiteX115" fmla="*/ 258858 w 6209714"/>
              <a:gd name="connsiteY115" fmla="*/ 2290596 h 6209716"/>
              <a:gd name="connsiteX116" fmla="*/ 2290596 w 6209714"/>
              <a:gd name="connsiteY116" fmla="*/ 258857 h 6209716"/>
              <a:gd name="connsiteX117" fmla="*/ 2401135 w 6209714"/>
              <a:gd name="connsiteY117" fmla="*/ 213070 h 6209716"/>
              <a:gd name="connsiteX118" fmla="*/ 4149059 w 6209714"/>
              <a:gd name="connsiteY118" fmla="*/ 49006 h 6209716"/>
              <a:gd name="connsiteX119" fmla="*/ 4259597 w 6209714"/>
              <a:gd name="connsiteY119" fmla="*/ 94792 h 6209716"/>
              <a:gd name="connsiteX120" fmla="*/ 4259596 w 6209714"/>
              <a:gd name="connsiteY120" fmla="*/ 94792 h 6209716"/>
              <a:gd name="connsiteX121" fmla="*/ 4259596 w 6209714"/>
              <a:gd name="connsiteY121" fmla="*/ 315869 h 6209716"/>
              <a:gd name="connsiteX122" fmla="*/ 315865 w 6209714"/>
              <a:gd name="connsiteY122" fmla="*/ 4259597 h 6209716"/>
              <a:gd name="connsiteX123" fmla="*/ 146503 w 6209714"/>
              <a:gd name="connsiteY123" fmla="*/ 4293937 h 6209716"/>
              <a:gd name="connsiteX124" fmla="*/ 94790 w 6209714"/>
              <a:gd name="connsiteY124" fmla="*/ 4259597 h 6209716"/>
              <a:gd name="connsiteX125" fmla="*/ 60450 w 6209714"/>
              <a:gd name="connsiteY125" fmla="*/ 4207885 h 6209716"/>
              <a:gd name="connsiteX126" fmla="*/ 94790 w 6209714"/>
              <a:gd name="connsiteY126" fmla="*/ 4038523 h 6209716"/>
              <a:gd name="connsiteX127" fmla="*/ 4038521 w 6209714"/>
              <a:gd name="connsiteY127" fmla="*/ 94792 h 6209716"/>
              <a:gd name="connsiteX128" fmla="*/ 4149059 w 6209714"/>
              <a:gd name="connsiteY128" fmla="*/ 49006 h 6209716"/>
              <a:gd name="connsiteX129" fmla="*/ 3142157 w 6209714"/>
              <a:gd name="connsiteY129" fmla="*/ 1 h 6209716"/>
              <a:gd name="connsiteX130" fmla="*/ 3252695 w 6209714"/>
              <a:gd name="connsiteY130" fmla="*/ 45787 h 6209716"/>
              <a:gd name="connsiteX131" fmla="*/ 3252694 w 6209714"/>
              <a:gd name="connsiteY131" fmla="*/ 45787 h 6209716"/>
              <a:gd name="connsiteX132" fmla="*/ 3252694 w 6209714"/>
              <a:gd name="connsiteY132" fmla="*/ 266863 h 6209716"/>
              <a:gd name="connsiteX133" fmla="*/ 266862 w 6209714"/>
              <a:gd name="connsiteY133" fmla="*/ 3252694 h 6209716"/>
              <a:gd name="connsiteX134" fmla="*/ 97499 w 6209714"/>
              <a:gd name="connsiteY134" fmla="*/ 3287035 h 6209716"/>
              <a:gd name="connsiteX135" fmla="*/ 45787 w 6209714"/>
              <a:gd name="connsiteY135" fmla="*/ 3252695 h 6209716"/>
              <a:gd name="connsiteX136" fmla="*/ 11447 w 6209714"/>
              <a:gd name="connsiteY136" fmla="*/ 3200982 h 6209716"/>
              <a:gd name="connsiteX137" fmla="*/ 45787 w 6209714"/>
              <a:gd name="connsiteY137" fmla="*/ 3031619 h 6209716"/>
              <a:gd name="connsiteX138" fmla="*/ 3031619 w 6209714"/>
              <a:gd name="connsiteY138" fmla="*/ 45787 h 6209716"/>
              <a:gd name="connsiteX139" fmla="*/ 3142157 w 6209714"/>
              <a:gd name="connsiteY139" fmla="*/ 1 h 62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209714" h="6209716">
                <a:moveTo>
                  <a:pt x="5668759" y="4323373"/>
                </a:moveTo>
                <a:cubicBezTo>
                  <a:pt x="5708765" y="4323374"/>
                  <a:pt x="5748773" y="4338635"/>
                  <a:pt x="5779297" y="4369160"/>
                </a:cubicBezTo>
                <a:cubicBezTo>
                  <a:pt x="5840346" y="4430208"/>
                  <a:pt x="5840346" y="4529187"/>
                  <a:pt x="5779297" y="4590236"/>
                </a:cubicBezTo>
                <a:lnTo>
                  <a:pt x="4590237" y="5779295"/>
                </a:lnTo>
                <a:cubicBezTo>
                  <a:pt x="4529188" y="5840345"/>
                  <a:pt x="4430209" y="5840344"/>
                  <a:pt x="4369160" y="5779296"/>
                </a:cubicBezTo>
                <a:cubicBezTo>
                  <a:pt x="4308113" y="5718248"/>
                  <a:pt x="4308112" y="5619269"/>
                  <a:pt x="4369160" y="5558219"/>
                </a:cubicBezTo>
                <a:lnTo>
                  <a:pt x="5558220" y="4369159"/>
                </a:lnTo>
                <a:cubicBezTo>
                  <a:pt x="5588744" y="4338635"/>
                  <a:pt x="5628751" y="4323374"/>
                  <a:pt x="5668759" y="4323373"/>
                </a:cubicBezTo>
                <a:close/>
                <a:moveTo>
                  <a:pt x="5562289" y="3906360"/>
                </a:moveTo>
                <a:cubicBezTo>
                  <a:pt x="5602296" y="3906360"/>
                  <a:pt x="5642302" y="3921622"/>
                  <a:pt x="5672827" y="3952146"/>
                </a:cubicBezTo>
                <a:cubicBezTo>
                  <a:pt x="5733875" y="4013194"/>
                  <a:pt x="5733875" y="4112174"/>
                  <a:pt x="5672827" y="4173223"/>
                </a:cubicBezTo>
                <a:lnTo>
                  <a:pt x="4173223" y="5672826"/>
                </a:lnTo>
                <a:cubicBezTo>
                  <a:pt x="4112175" y="5733875"/>
                  <a:pt x="4013195" y="5733875"/>
                  <a:pt x="3952147" y="5672826"/>
                </a:cubicBezTo>
                <a:cubicBezTo>
                  <a:pt x="3891099" y="5611779"/>
                  <a:pt x="3891099" y="5512798"/>
                  <a:pt x="3952147" y="5451750"/>
                </a:cubicBezTo>
                <a:lnTo>
                  <a:pt x="5451751" y="3952146"/>
                </a:lnTo>
                <a:cubicBezTo>
                  <a:pt x="5482275" y="3921622"/>
                  <a:pt x="5522281" y="3906360"/>
                  <a:pt x="5562289" y="3906360"/>
                </a:cubicBezTo>
                <a:close/>
                <a:moveTo>
                  <a:pt x="5853353" y="3091817"/>
                </a:moveTo>
                <a:cubicBezTo>
                  <a:pt x="5893360" y="3091817"/>
                  <a:pt x="5933368" y="3107078"/>
                  <a:pt x="5963892" y="3137603"/>
                </a:cubicBezTo>
                <a:cubicBezTo>
                  <a:pt x="6024941" y="3198651"/>
                  <a:pt x="6024941" y="3297631"/>
                  <a:pt x="5963892" y="3358680"/>
                </a:cubicBezTo>
                <a:lnTo>
                  <a:pt x="3358679" y="5963892"/>
                </a:lnTo>
                <a:cubicBezTo>
                  <a:pt x="3297632" y="6024940"/>
                  <a:pt x="3198652" y="6024940"/>
                  <a:pt x="3137603" y="5963892"/>
                </a:cubicBezTo>
                <a:cubicBezTo>
                  <a:pt x="3076556" y="5902843"/>
                  <a:pt x="3076556" y="5803864"/>
                  <a:pt x="3137603" y="5742814"/>
                </a:cubicBezTo>
                <a:lnTo>
                  <a:pt x="5742814" y="3137603"/>
                </a:lnTo>
                <a:cubicBezTo>
                  <a:pt x="5773340" y="3107079"/>
                  <a:pt x="5813347" y="3091817"/>
                  <a:pt x="5853353" y="3091817"/>
                </a:cubicBezTo>
                <a:close/>
                <a:moveTo>
                  <a:pt x="5455985" y="2437751"/>
                </a:moveTo>
                <a:cubicBezTo>
                  <a:pt x="5495991" y="2437751"/>
                  <a:pt x="5535998" y="2453014"/>
                  <a:pt x="5566522" y="2483537"/>
                </a:cubicBezTo>
                <a:cubicBezTo>
                  <a:pt x="5627570" y="2544585"/>
                  <a:pt x="5627570" y="2643564"/>
                  <a:pt x="5566522" y="2704612"/>
                </a:cubicBezTo>
                <a:lnTo>
                  <a:pt x="2704613" y="5566523"/>
                </a:lnTo>
                <a:cubicBezTo>
                  <a:pt x="2643563" y="5627571"/>
                  <a:pt x="2544585" y="5627571"/>
                  <a:pt x="2483536" y="5566523"/>
                </a:cubicBezTo>
                <a:cubicBezTo>
                  <a:pt x="2422488" y="5505475"/>
                  <a:pt x="2422488" y="5406496"/>
                  <a:pt x="2483536" y="5345449"/>
                </a:cubicBezTo>
                <a:lnTo>
                  <a:pt x="5345447" y="2483537"/>
                </a:lnTo>
                <a:cubicBezTo>
                  <a:pt x="5375971" y="2453013"/>
                  <a:pt x="5415978" y="2437751"/>
                  <a:pt x="5455985" y="2437751"/>
                </a:cubicBezTo>
                <a:close/>
                <a:moveTo>
                  <a:pt x="6053391" y="2368297"/>
                </a:moveTo>
                <a:cubicBezTo>
                  <a:pt x="6093398" y="2368297"/>
                  <a:pt x="6133404" y="2383559"/>
                  <a:pt x="6163928" y="2414083"/>
                </a:cubicBezTo>
                <a:cubicBezTo>
                  <a:pt x="6224977" y="2475131"/>
                  <a:pt x="6224976" y="2574109"/>
                  <a:pt x="6163928" y="2635157"/>
                </a:cubicBezTo>
                <a:lnTo>
                  <a:pt x="2635156" y="6163931"/>
                </a:lnTo>
                <a:cubicBezTo>
                  <a:pt x="2574107" y="6224979"/>
                  <a:pt x="2475128" y="6224979"/>
                  <a:pt x="2414081" y="6163930"/>
                </a:cubicBezTo>
                <a:cubicBezTo>
                  <a:pt x="2353032" y="6102882"/>
                  <a:pt x="2353032" y="6003903"/>
                  <a:pt x="2414080" y="5942856"/>
                </a:cubicBezTo>
                <a:lnTo>
                  <a:pt x="5942854" y="2414083"/>
                </a:lnTo>
                <a:cubicBezTo>
                  <a:pt x="5973377" y="2383559"/>
                  <a:pt x="6013384" y="2368296"/>
                  <a:pt x="6053391" y="2368297"/>
                </a:cubicBezTo>
                <a:close/>
                <a:moveTo>
                  <a:pt x="5652992" y="1712788"/>
                </a:moveTo>
                <a:cubicBezTo>
                  <a:pt x="5692999" y="1712788"/>
                  <a:pt x="5733006" y="1728051"/>
                  <a:pt x="5763530" y="1758575"/>
                </a:cubicBezTo>
                <a:cubicBezTo>
                  <a:pt x="5824579" y="1819623"/>
                  <a:pt x="5824579" y="1918602"/>
                  <a:pt x="5763530" y="1979650"/>
                </a:cubicBezTo>
                <a:lnTo>
                  <a:pt x="1979648" y="5763532"/>
                </a:lnTo>
                <a:cubicBezTo>
                  <a:pt x="1918600" y="5824581"/>
                  <a:pt x="1819621" y="5824581"/>
                  <a:pt x="1758573" y="5763532"/>
                </a:cubicBezTo>
                <a:cubicBezTo>
                  <a:pt x="1697524" y="5702485"/>
                  <a:pt x="1697524" y="5603506"/>
                  <a:pt x="1758572" y="5542458"/>
                </a:cubicBezTo>
                <a:lnTo>
                  <a:pt x="5542456" y="1758575"/>
                </a:lnTo>
                <a:cubicBezTo>
                  <a:pt x="5572979" y="1728051"/>
                  <a:pt x="5612986" y="1712788"/>
                  <a:pt x="5652992" y="1712788"/>
                </a:cubicBezTo>
                <a:close/>
                <a:moveTo>
                  <a:pt x="5765377" y="1072454"/>
                </a:moveTo>
                <a:cubicBezTo>
                  <a:pt x="5805384" y="1072454"/>
                  <a:pt x="5845391" y="1087715"/>
                  <a:pt x="5875915" y="1118240"/>
                </a:cubicBezTo>
                <a:cubicBezTo>
                  <a:pt x="5936964" y="1179288"/>
                  <a:pt x="5936964" y="1278266"/>
                  <a:pt x="5875915" y="1339315"/>
                </a:cubicBezTo>
                <a:lnTo>
                  <a:pt x="1379827" y="5835402"/>
                </a:lnTo>
                <a:cubicBezTo>
                  <a:pt x="1318780" y="5896451"/>
                  <a:pt x="1219801" y="5896451"/>
                  <a:pt x="1158753" y="5835403"/>
                </a:cubicBezTo>
                <a:cubicBezTo>
                  <a:pt x="1097704" y="5774354"/>
                  <a:pt x="1097704" y="5675376"/>
                  <a:pt x="1158752" y="5614327"/>
                </a:cubicBezTo>
                <a:lnTo>
                  <a:pt x="5654840" y="1118240"/>
                </a:lnTo>
                <a:cubicBezTo>
                  <a:pt x="5685365" y="1087715"/>
                  <a:pt x="5725371" y="1072453"/>
                  <a:pt x="5765377" y="1072454"/>
                </a:cubicBezTo>
                <a:close/>
                <a:moveTo>
                  <a:pt x="4876761" y="905162"/>
                </a:moveTo>
                <a:cubicBezTo>
                  <a:pt x="4916768" y="905161"/>
                  <a:pt x="4956775" y="920424"/>
                  <a:pt x="4987299" y="950948"/>
                </a:cubicBezTo>
                <a:cubicBezTo>
                  <a:pt x="5048347" y="1011996"/>
                  <a:pt x="5048348" y="1110975"/>
                  <a:pt x="4987299" y="1172023"/>
                </a:cubicBezTo>
                <a:lnTo>
                  <a:pt x="1172023" y="4987299"/>
                </a:lnTo>
                <a:cubicBezTo>
                  <a:pt x="1110975" y="5048347"/>
                  <a:pt x="1011997" y="5048347"/>
                  <a:pt x="950948" y="4987299"/>
                </a:cubicBezTo>
                <a:cubicBezTo>
                  <a:pt x="889901" y="4926251"/>
                  <a:pt x="889901" y="4827273"/>
                  <a:pt x="950948" y="4766223"/>
                </a:cubicBezTo>
                <a:lnTo>
                  <a:pt x="4766224" y="950948"/>
                </a:lnTo>
                <a:cubicBezTo>
                  <a:pt x="4796748" y="920423"/>
                  <a:pt x="4836755" y="905161"/>
                  <a:pt x="4876761" y="905162"/>
                </a:cubicBezTo>
                <a:close/>
                <a:moveTo>
                  <a:pt x="3909102" y="816914"/>
                </a:moveTo>
                <a:cubicBezTo>
                  <a:pt x="3949109" y="816913"/>
                  <a:pt x="3989116" y="832177"/>
                  <a:pt x="4019640" y="862700"/>
                </a:cubicBezTo>
                <a:cubicBezTo>
                  <a:pt x="4080688" y="923749"/>
                  <a:pt x="4080688" y="1022727"/>
                  <a:pt x="4019639" y="1083775"/>
                </a:cubicBezTo>
                <a:lnTo>
                  <a:pt x="1083773" y="4019641"/>
                </a:lnTo>
                <a:cubicBezTo>
                  <a:pt x="1022725" y="4080690"/>
                  <a:pt x="923747" y="4080690"/>
                  <a:pt x="862698" y="4019641"/>
                </a:cubicBezTo>
                <a:cubicBezTo>
                  <a:pt x="801650" y="3958593"/>
                  <a:pt x="801650" y="3859615"/>
                  <a:pt x="862698" y="3798566"/>
                </a:cubicBezTo>
                <a:lnTo>
                  <a:pt x="3798565" y="862700"/>
                </a:lnTo>
                <a:cubicBezTo>
                  <a:pt x="3829089" y="832176"/>
                  <a:pt x="3869095" y="816914"/>
                  <a:pt x="3909102" y="816914"/>
                </a:cubicBezTo>
                <a:close/>
                <a:moveTo>
                  <a:pt x="5647989" y="661885"/>
                </a:moveTo>
                <a:cubicBezTo>
                  <a:pt x="5687996" y="661885"/>
                  <a:pt x="5728002" y="677147"/>
                  <a:pt x="5758526" y="707671"/>
                </a:cubicBezTo>
                <a:cubicBezTo>
                  <a:pt x="5819575" y="768719"/>
                  <a:pt x="5819575" y="867698"/>
                  <a:pt x="5758526" y="928746"/>
                </a:cubicBezTo>
                <a:lnTo>
                  <a:pt x="928746" y="5758526"/>
                </a:lnTo>
                <a:cubicBezTo>
                  <a:pt x="867698" y="5819575"/>
                  <a:pt x="768720" y="5819575"/>
                  <a:pt x="707671" y="5758526"/>
                </a:cubicBezTo>
                <a:cubicBezTo>
                  <a:pt x="646623" y="5697479"/>
                  <a:pt x="646623" y="5598499"/>
                  <a:pt x="707671" y="5537452"/>
                </a:cubicBezTo>
                <a:lnTo>
                  <a:pt x="5537452" y="707671"/>
                </a:lnTo>
                <a:cubicBezTo>
                  <a:pt x="5567976" y="677147"/>
                  <a:pt x="5607983" y="661885"/>
                  <a:pt x="5647989" y="661885"/>
                </a:cubicBezTo>
                <a:close/>
                <a:moveTo>
                  <a:pt x="1474806" y="616751"/>
                </a:moveTo>
                <a:cubicBezTo>
                  <a:pt x="1514812" y="616751"/>
                  <a:pt x="1554819" y="632013"/>
                  <a:pt x="1585344" y="662538"/>
                </a:cubicBezTo>
                <a:cubicBezTo>
                  <a:pt x="1646391" y="723585"/>
                  <a:pt x="1646391" y="822565"/>
                  <a:pt x="1585343" y="883614"/>
                </a:cubicBezTo>
                <a:lnTo>
                  <a:pt x="883610" y="1585347"/>
                </a:lnTo>
                <a:cubicBezTo>
                  <a:pt x="822561" y="1646396"/>
                  <a:pt x="723582" y="1646396"/>
                  <a:pt x="662534" y="1585347"/>
                </a:cubicBezTo>
                <a:cubicBezTo>
                  <a:pt x="601485" y="1524299"/>
                  <a:pt x="601485" y="1425320"/>
                  <a:pt x="662534" y="1364271"/>
                </a:cubicBezTo>
                <a:lnTo>
                  <a:pt x="1364267" y="662538"/>
                </a:lnTo>
                <a:cubicBezTo>
                  <a:pt x="1394791" y="632014"/>
                  <a:pt x="1434797" y="616751"/>
                  <a:pt x="1474806" y="616751"/>
                </a:cubicBezTo>
                <a:close/>
                <a:moveTo>
                  <a:pt x="4739155" y="514813"/>
                </a:moveTo>
                <a:cubicBezTo>
                  <a:pt x="4779162" y="514813"/>
                  <a:pt x="4819168" y="530075"/>
                  <a:pt x="4849693" y="560600"/>
                </a:cubicBezTo>
                <a:cubicBezTo>
                  <a:pt x="4910741" y="621648"/>
                  <a:pt x="4910741" y="720626"/>
                  <a:pt x="4849693" y="781675"/>
                </a:cubicBezTo>
                <a:lnTo>
                  <a:pt x="781672" y="4849695"/>
                </a:lnTo>
                <a:cubicBezTo>
                  <a:pt x="720624" y="4910743"/>
                  <a:pt x="621645" y="4910743"/>
                  <a:pt x="560597" y="4849695"/>
                </a:cubicBezTo>
                <a:cubicBezTo>
                  <a:pt x="499549" y="4788647"/>
                  <a:pt x="499549" y="4689668"/>
                  <a:pt x="560597" y="4628621"/>
                </a:cubicBezTo>
                <a:lnTo>
                  <a:pt x="4628618" y="560600"/>
                </a:lnTo>
                <a:cubicBezTo>
                  <a:pt x="4659142" y="530075"/>
                  <a:pt x="4699149" y="514813"/>
                  <a:pt x="4739155" y="514813"/>
                </a:cubicBezTo>
                <a:close/>
                <a:moveTo>
                  <a:pt x="3296768" y="373343"/>
                </a:moveTo>
                <a:cubicBezTo>
                  <a:pt x="3336775" y="373343"/>
                  <a:pt x="3376783" y="388605"/>
                  <a:pt x="3407307" y="419129"/>
                </a:cubicBezTo>
                <a:lnTo>
                  <a:pt x="3407305" y="419131"/>
                </a:lnTo>
                <a:cubicBezTo>
                  <a:pt x="3468355" y="480178"/>
                  <a:pt x="3468355" y="579157"/>
                  <a:pt x="3407305" y="640207"/>
                </a:cubicBezTo>
                <a:lnTo>
                  <a:pt x="640203" y="3407308"/>
                </a:lnTo>
                <a:cubicBezTo>
                  <a:pt x="594417" y="3453095"/>
                  <a:pt x="527294" y="3464541"/>
                  <a:pt x="470839" y="3441647"/>
                </a:cubicBezTo>
                <a:lnTo>
                  <a:pt x="419127" y="3407309"/>
                </a:lnTo>
                <a:lnTo>
                  <a:pt x="384788" y="3355597"/>
                </a:lnTo>
                <a:cubicBezTo>
                  <a:pt x="361894" y="3299141"/>
                  <a:pt x="373340" y="3232019"/>
                  <a:pt x="419127" y="3186233"/>
                </a:cubicBezTo>
                <a:lnTo>
                  <a:pt x="3186230" y="419130"/>
                </a:lnTo>
                <a:cubicBezTo>
                  <a:pt x="3216754" y="388605"/>
                  <a:pt x="3256761" y="373343"/>
                  <a:pt x="3296768" y="373343"/>
                </a:cubicBezTo>
                <a:close/>
                <a:moveTo>
                  <a:pt x="2401135" y="213070"/>
                </a:moveTo>
                <a:cubicBezTo>
                  <a:pt x="2441142" y="213070"/>
                  <a:pt x="2481148" y="228332"/>
                  <a:pt x="2511673" y="258857"/>
                </a:cubicBezTo>
                <a:lnTo>
                  <a:pt x="2511672" y="258858"/>
                </a:lnTo>
                <a:cubicBezTo>
                  <a:pt x="2572720" y="319906"/>
                  <a:pt x="2572720" y="418885"/>
                  <a:pt x="2511672" y="479934"/>
                </a:cubicBezTo>
                <a:lnTo>
                  <a:pt x="479933" y="2511671"/>
                </a:lnTo>
                <a:cubicBezTo>
                  <a:pt x="434147" y="2557457"/>
                  <a:pt x="367024" y="2568904"/>
                  <a:pt x="310570" y="2546011"/>
                </a:cubicBezTo>
                <a:lnTo>
                  <a:pt x="258858" y="2511672"/>
                </a:lnTo>
                <a:lnTo>
                  <a:pt x="224517" y="2459959"/>
                </a:lnTo>
                <a:cubicBezTo>
                  <a:pt x="201625" y="2403504"/>
                  <a:pt x="213071" y="2336382"/>
                  <a:pt x="258858" y="2290596"/>
                </a:cubicBezTo>
                <a:lnTo>
                  <a:pt x="2290596" y="258857"/>
                </a:lnTo>
                <a:cubicBezTo>
                  <a:pt x="2321121" y="228332"/>
                  <a:pt x="2361127" y="213070"/>
                  <a:pt x="2401135" y="213070"/>
                </a:cubicBezTo>
                <a:close/>
                <a:moveTo>
                  <a:pt x="4149059" y="49006"/>
                </a:moveTo>
                <a:cubicBezTo>
                  <a:pt x="4189066" y="49006"/>
                  <a:pt x="4229073" y="64267"/>
                  <a:pt x="4259597" y="94792"/>
                </a:cubicBezTo>
                <a:lnTo>
                  <a:pt x="4259596" y="94792"/>
                </a:lnTo>
                <a:cubicBezTo>
                  <a:pt x="4320645" y="155841"/>
                  <a:pt x="4320645" y="254821"/>
                  <a:pt x="4259596" y="315869"/>
                </a:cubicBezTo>
                <a:lnTo>
                  <a:pt x="315865" y="4259597"/>
                </a:lnTo>
                <a:cubicBezTo>
                  <a:pt x="270080" y="4305384"/>
                  <a:pt x="202957" y="4316831"/>
                  <a:pt x="146503" y="4293937"/>
                </a:cubicBezTo>
                <a:lnTo>
                  <a:pt x="94790" y="4259597"/>
                </a:lnTo>
                <a:lnTo>
                  <a:pt x="60450" y="4207885"/>
                </a:lnTo>
                <a:cubicBezTo>
                  <a:pt x="37557" y="4151431"/>
                  <a:pt x="49004" y="4084308"/>
                  <a:pt x="94790" y="4038523"/>
                </a:cubicBezTo>
                <a:lnTo>
                  <a:pt x="4038521" y="94792"/>
                </a:lnTo>
                <a:cubicBezTo>
                  <a:pt x="4069043" y="64267"/>
                  <a:pt x="4109051" y="49006"/>
                  <a:pt x="4149059" y="49006"/>
                </a:cubicBezTo>
                <a:close/>
                <a:moveTo>
                  <a:pt x="3142157" y="1"/>
                </a:moveTo>
                <a:cubicBezTo>
                  <a:pt x="3182163" y="0"/>
                  <a:pt x="3222171" y="15262"/>
                  <a:pt x="3252695" y="45787"/>
                </a:cubicBezTo>
                <a:lnTo>
                  <a:pt x="3252694" y="45787"/>
                </a:lnTo>
                <a:cubicBezTo>
                  <a:pt x="3313743" y="106835"/>
                  <a:pt x="3313743" y="205815"/>
                  <a:pt x="3252694" y="266863"/>
                </a:cubicBezTo>
                <a:lnTo>
                  <a:pt x="266862" y="3252694"/>
                </a:lnTo>
                <a:cubicBezTo>
                  <a:pt x="221076" y="3298481"/>
                  <a:pt x="153953" y="3309927"/>
                  <a:pt x="97499" y="3287035"/>
                </a:cubicBezTo>
                <a:lnTo>
                  <a:pt x="45787" y="3252695"/>
                </a:lnTo>
                <a:lnTo>
                  <a:pt x="11447" y="3200982"/>
                </a:lnTo>
                <a:cubicBezTo>
                  <a:pt x="-11446" y="3144527"/>
                  <a:pt x="0" y="3077405"/>
                  <a:pt x="45787" y="3031619"/>
                </a:cubicBezTo>
                <a:lnTo>
                  <a:pt x="3031619" y="45787"/>
                </a:lnTo>
                <a:cubicBezTo>
                  <a:pt x="3062143" y="15262"/>
                  <a:pt x="3102150" y="0"/>
                  <a:pt x="3142157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72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Unleaded Initiative – Pathway #1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543822" y="1633103"/>
            <a:ext cx="7830630" cy="4726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PAFI – Piston Aviation Fuels Initiative</a:t>
            </a:r>
          </a:p>
          <a:p>
            <a:pPr marL="568325" lvl="1" indent="-2794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Early pathway to UL avgas approval; disbanded in 2019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EAGLE – Eliminate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Aviation Gas Lead Emissions</a:t>
            </a:r>
          </a:p>
          <a:p>
            <a:pPr marL="568325" lvl="1" indent="-2794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formed in 2022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facilitate unleaded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marL="568325" lvl="1" indent="-2794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Self-imposed deadline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</a:p>
          <a:p>
            <a:pPr marL="568325" lvl="1" indent="-2794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Four Pillars:</a:t>
            </a:r>
          </a:p>
          <a:p>
            <a:pPr marL="1025525" lvl="2" indent="-279400">
              <a:spcBef>
                <a:spcPts val="2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pPr marL="1025525" lvl="2" indent="-279400">
              <a:spcBef>
                <a:spcPts val="2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Unleaded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Fuel Testing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</a:p>
          <a:p>
            <a:pPr marL="1025525" lvl="2" indent="-279400">
              <a:spcBef>
                <a:spcPts val="2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1025525" lvl="2" indent="-279400">
              <a:spcBef>
                <a:spcPts val="2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Chain Infrastructure and Deployment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1" indent="-2794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Chemical/Phillips66 and LyondellBasell/VP-Racing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lvl="1" indent="-2794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513532" y="2352703"/>
            <a:ext cx="2755828" cy="2755670"/>
          </a:xfrm>
          <a:custGeom>
            <a:avLst/>
            <a:gdLst>
              <a:gd name="connsiteX0" fmla="*/ 5668759 w 6209714"/>
              <a:gd name="connsiteY0" fmla="*/ 4323373 h 6209716"/>
              <a:gd name="connsiteX1" fmla="*/ 5779297 w 6209714"/>
              <a:gd name="connsiteY1" fmla="*/ 4369160 h 6209716"/>
              <a:gd name="connsiteX2" fmla="*/ 5779297 w 6209714"/>
              <a:gd name="connsiteY2" fmla="*/ 4590236 h 6209716"/>
              <a:gd name="connsiteX3" fmla="*/ 4590237 w 6209714"/>
              <a:gd name="connsiteY3" fmla="*/ 5779295 h 6209716"/>
              <a:gd name="connsiteX4" fmla="*/ 4369160 w 6209714"/>
              <a:gd name="connsiteY4" fmla="*/ 5779296 h 6209716"/>
              <a:gd name="connsiteX5" fmla="*/ 4369160 w 6209714"/>
              <a:gd name="connsiteY5" fmla="*/ 5558219 h 6209716"/>
              <a:gd name="connsiteX6" fmla="*/ 5558220 w 6209714"/>
              <a:gd name="connsiteY6" fmla="*/ 4369159 h 6209716"/>
              <a:gd name="connsiteX7" fmla="*/ 5668759 w 6209714"/>
              <a:gd name="connsiteY7" fmla="*/ 4323373 h 6209716"/>
              <a:gd name="connsiteX8" fmla="*/ 5562289 w 6209714"/>
              <a:gd name="connsiteY8" fmla="*/ 3906360 h 6209716"/>
              <a:gd name="connsiteX9" fmla="*/ 5672827 w 6209714"/>
              <a:gd name="connsiteY9" fmla="*/ 3952146 h 6209716"/>
              <a:gd name="connsiteX10" fmla="*/ 5672827 w 6209714"/>
              <a:gd name="connsiteY10" fmla="*/ 4173223 h 6209716"/>
              <a:gd name="connsiteX11" fmla="*/ 4173223 w 6209714"/>
              <a:gd name="connsiteY11" fmla="*/ 5672826 h 6209716"/>
              <a:gd name="connsiteX12" fmla="*/ 3952147 w 6209714"/>
              <a:gd name="connsiteY12" fmla="*/ 5672826 h 6209716"/>
              <a:gd name="connsiteX13" fmla="*/ 3952147 w 6209714"/>
              <a:gd name="connsiteY13" fmla="*/ 5451750 h 6209716"/>
              <a:gd name="connsiteX14" fmla="*/ 5451751 w 6209714"/>
              <a:gd name="connsiteY14" fmla="*/ 3952146 h 6209716"/>
              <a:gd name="connsiteX15" fmla="*/ 5562289 w 6209714"/>
              <a:gd name="connsiteY15" fmla="*/ 3906360 h 6209716"/>
              <a:gd name="connsiteX16" fmla="*/ 5853353 w 6209714"/>
              <a:gd name="connsiteY16" fmla="*/ 3091817 h 6209716"/>
              <a:gd name="connsiteX17" fmla="*/ 5963892 w 6209714"/>
              <a:gd name="connsiteY17" fmla="*/ 3137603 h 6209716"/>
              <a:gd name="connsiteX18" fmla="*/ 5963892 w 6209714"/>
              <a:gd name="connsiteY18" fmla="*/ 3358680 h 6209716"/>
              <a:gd name="connsiteX19" fmla="*/ 3358679 w 6209714"/>
              <a:gd name="connsiteY19" fmla="*/ 5963892 h 6209716"/>
              <a:gd name="connsiteX20" fmla="*/ 3137603 w 6209714"/>
              <a:gd name="connsiteY20" fmla="*/ 5963892 h 6209716"/>
              <a:gd name="connsiteX21" fmla="*/ 3137603 w 6209714"/>
              <a:gd name="connsiteY21" fmla="*/ 5742814 h 6209716"/>
              <a:gd name="connsiteX22" fmla="*/ 5742814 w 6209714"/>
              <a:gd name="connsiteY22" fmla="*/ 3137603 h 6209716"/>
              <a:gd name="connsiteX23" fmla="*/ 5853353 w 6209714"/>
              <a:gd name="connsiteY23" fmla="*/ 3091817 h 6209716"/>
              <a:gd name="connsiteX24" fmla="*/ 5455985 w 6209714"/>
              <a:gd name="connsiteY24" fmla="*/ 2437751 h 6209716"/>
              <a:gd name="connsiteX25" fmla="*/ 5566522 w 6209714"/>
              <a:gd name="connsiteY25" fmla="*/ 2483537 h 6209716"/>
              <a:gd name="connsiteX26" fmla="*/ 5566522 w 6209714"/>
              <a:gd name="connsiteY26" fmla="*/ 2704612 h 6209716"/>
              <a:gd name="connsiteX27" fmla="*/ 2704613 w 6209714"/>
              <a:gd name="connsiteY27" fmla="*/ 5566523 h 6209716"/>
              <a:gd name="connsiteX28" fmla="*/ 2483536 w 6209714"/>
              <a:gd name="connsiteY28" fmla="*/ 5566523 h 6209716"/>
              <a:gd name="connsiteX29" fmla="*/ 2483536 w 6209714"/>
              <a:gd name="connsiteY29" fmla="*/ 5345449 h 6209716"/>
              <a:gd name="connsiteX30" fmla="*/ 5345447 w 6209714"/>
              <a:gd name="connsiteY30" fmla="*/ 2483537 h 6209716"/>
              <a:gd name="connsiteX31" fmla="*/ 5455985 w 6209714"/>
              <a:gd name="connsiteY31" fmla="*/ 2437751 h 6209716"/>
              <a:gd name="connsiteX32" fmla="*/ 6053391 w 6209714"/>
              <a:gd name="connsiteY32" fmla="*/ 2368297 h 6209716"/>
              <a:gd name="connsiteX33" fmla="*/ 6163928 w 6209714"/>
              <a:gd name="connsiteY33" fmla="*/ 2414083 h 6209716"/>
              <a:gd name="connsiteX34" fmla="*/ 6163928 w 6209714"/>
              <a:gd name="connsiteY34" fmla="*/ 2635157 h 6209716"/>
              <a:gd name="connsiteX35" fmla="*/ 2635156 w 6209714"/>
              <a:gd name="connsiteY35" fmla="*/ 6163931 h 6209716"/>
              <a:gd name="connsiteX36" fmla="*/ 2414081 w 6209714"/>
              <a:gd name="connsiteY36" fmla="*/ 6163930 h 6209716"/>
              <a:gd name="connsiteX37" fmla="*/ 2414080 w 6209714"/>
              <a:gd name="connsiteY37" fmla="*/ 5942856 h 6209716"/>
              <a:gd name="connsiteX38" fmla="*/ 5942854 w 6209714"/>
              <a:gd name="connsiteY38" fmla="*/ 2414083 h 6209716"/>
              <a:gd name="connsiteX39" fmla="*/ 6053391 w 6209714"/>
              <a:gd name="connsiteY39" fmla="*/ 2368297 h 6209716"/>
              <a:gd name="connsiteX40" fmla="*/ 5652992 w 6209714"/>
              <a:gd name="connsiteY40" fmla="*/ 1712788 h 6209716"/>
              <a:gd name="connsiteX41" fmla="*/ 5763530 w 6209714"/>
              <a:gd name="connsiteY41" fmla="*/ 1758575 h 6209716"/>
              <a:gd name="connsiteX42" fmla="*/ 5763530 w 6209714"/>
              <a:gd name="connsiteY42" fmla="*/ 1979650 h 6209716"/>
              <a:gd name="connsiteX43" fmla="*/ 1979648 w 6209714"/>
              <a:gd name="connsiteY43" fmla="*/ 5763532 h 6209716"/>
              <a:gd name="connsiteX44" fmla="*/ 1758573 w 6209714"/>
              <a:gd name="connsiteY44" fmla="*/ 5763532 h 6209716"/>
              <a:gd name="connsiteX45" fmla="*/ 1758572 w 6209714"/>
              <a:gd name="connsiteY45" fmla="*/ 5542458 h 6209716"/>
              <a:gd name="connsiteX46" fmla="*/ 5542456 w 6209714"/>
              <a:gd name="connsiteY46" fmla="*/ 1758575 h 6209716"/>
              <a:gd name="connsiteX47" fmla="*/ 5652992 w 6209714"/>
              <a:gd name="connsiteY47" fmla="*/ 1712788 h 6209716"/>
              <a:gd name="connsiteX48" fmla="*/ 5765377 w 6209714"/>
              <a:gd name="connsiteY48" fmla="*/ 1072454 h 6209716"/>
              <a:gd name="connsiteX49" fmla="*/ 5875915 w 6209714"/>
              <a:gd name="connsiteY49" fmla="*/ 1118240 h 6209716"/>
              <a:gd name="connsiteX50" fmla="*/ 5875915 w 6209714"/>
              <a:gd name="connsiteY50" fmla="*/ 1339315 h 6209716"/>
              <a:gd name="connsiteX51" fmla="*/ 1379827 w 6209714"/>
              <a:gd name="connsiteY51" fmla="*/ 5835402 h 6209716"/>
              <a:gd name="connsiteX52" fmla="*/ 1158753 w 6209714"/>
              <a:gd name="connsiteY52" fmla="*/ 5835403 h 6209716"/>
              <a:gd name="connsiteX53" fmla="*/ 1158752 w 6209714"/>
              <a:gd name="connsiteY53" fmla="*/ 5614327 h 6209716"/>
              <a:gd name="connsiteX54" fmla="*/ 5654840 w 6209714"/>
              <a:gd name="connsiteY54" fmla="*/ 1118240 h 6209716"/>
              <a:gd name="connsiteX55" fmla="*/ 5765377 w 6209714"/>
              <a:gd name="connsiteY55" fmla="*/ 1072454 h 6209716"/>
              <a:gd name="connsiteX56" fmla="*/ 4876761 w 6209714"/>
              <a:gd name="connsiteY56" fmla="*/ 905162 h 6209716"/>
              <a:gd name="connsiteX57" fmla="*/ 4987299 w 6209714"/>
              <a:gd name="connsiteY57" fmla="*/ 950948 h 6209716"/>
              <a:gd name="connsiteX58" fmla="*/ 4987299 w 6209714"/>
              <a:gd name="connsiteY58" fmla="*/ 1172023 h 6209716"/>
              <a:gd name="connsiteX59" fmla="*/ 1172023 w 6209714"/>
              <a:gd name="connsiteY59" fmla="*/ 4987299 h 6209716"/>
              <a:gd name="connsiteX60" fmla="*/ 950948 w 6209714"/>
              <a:gd name="connsiteY60" fmla="*/ 4987299 h 6209716"/>
              <a:gd name="connsiteX61" fmla="*/ 950948 w 6209714"/>
              <a:gd name="connsiteY61" fmla="*/ 4766223 h 6209716"/>
              <a:gd name="connsiteX62" fmla="*/ 4766224 w 6209714"/>
              <a:gd name="connsiteY62" fmla="*/ 950948 h 6209716"/>
              <a:gd name="connsiteX63" fmla="*/ 4876761 w 6209714"/>
              <a:gd name="connsiteY63" fmla="*/ 905162 h 6209716"/>
              <a:gd name="connsiteX64" fmla="*/ 3909102 w 6209714"/>
              <a:gd name="connsiteY64" fmla="*/ 816914 h 6209716"/>
              <a:gd name="connsiteX65" fmla="*/ 4019640 w 6209714"/>
              <a:gd name="connsiteY65" fmla="*/ 862700 h 6209716"/>
              <a:gd name="connsiteX66" fmla="*/ 4019639 w 6209714"/>
              <a:gd name="connsiteY66" fmla="*/ 1083775 h 6209716"/>
              <a:gd name="connsiteX67" fmla="*/ 1083773 w 6209714"/>
              <a:gd name="connsiteY67" fmla="*/ 4019641 h 6209716"/>
              <a:gd name="connsiteX68" fmla="*/ 862698 w 6209714"/>
              <a:gd name="connsiteY68" fmla="*/ 4019641 h 6209716"/>
              <a:gd name="connsiteX69" fmla="*/ 862698 w 6209714"/>
              <a:gd name="connsiteY69" fmla="*/ 3798566 h 6209716"/>
              <a:gd name="connsiteX70" fmla="*/ 3798565 w 6209714"/>
              <a:gd name="connsiteY70" fmla="*/ 862700 h 6209716"/>
              <a:gd name="connsiteX71" fmla="*/ 3909102 w 6209714"/>
              <a:gd name="connsiteY71" fmla="*/ 816914 h 6209716"/>
              <a:gd name="connsiteX72" fmla="*/ 5647989 w 6209714"/>
              <a:gd name="connsiteY72" fmla="*/ 661885 h 6209716"/>
              <a:gd name="connsiteX73" fmla="*/ 5758526 w 6209714"/>
              <a:gd name="connsiteY73" fmla="*/ 707671 h 6209716"/>
              <a:gd name="connsiteX74" fmla="*/ 5758526 w 6209714"/>
              <a:gd name="connsiteY74" fmla="*/ 928746 h 6209716"/>
              <a:gd name="connsiteX75" fmla="*/ 928746 w 6209714"/>
              <a:gd name="connsiteY75" fmla="*/ 5758526 h 6209716"/>
              <a:gd name="connsiteX76" fmla="*/ 707671 w 6209714"/>
              <a:gd name="connsiteY76" fmla="*/ 5758526 h 6209716"/>
              <a:gd name="connsiteX77" fmla="*/ 707671 w 6209714"/>
              <a:gd name="connsiteY77" fmla="*/ 5537452 h 6209716"/>
              <a:gd name="connsiteX78" fmla="*/ 5537452 w 6209714"/>
              <a:gd name="connsiteY78" fmla="*/ 707671 h 6209716"/>
              <a:gd name="connsiteX79" fmla="*/ 5647989 w 6209714"/>
              <a:gd name="connsiteY79" fmla="*/ 661885 h 6209716"/>
              <a:gd name="connsiteX80" fmla="*/ 1474806 w 6209714"/>
              <a:gd name="connsiteY80" fmla="*/ 616751 h 6209716"/>
              <a:gd name="connsiteX81" fmla="*/ 1585344 w 6209714"/>
              <a:gd name="connsiteY81" fmla="*/ 662538 h 6209716"/>
              <a:gd name="connsiteX82" fmla="*/ 1585343 w 6209714"/>
              <a:gd name="connsiteY82" fmla="*/ 883614 h 6209716"/>
              <a:gd name="connsiteX83" fmla="*/ 883610 w 6209714"/>
              <a:gd name="connsiteY83" fmla="*/ 1585347 h 6209716"/>
              <a:gd name="connsiteX84" fmla="*/ 662534 w 6209714"/>
              <a:gd name="connsiteY84" fmla="*/ 1585347 h 6209716"/>
              <a:gd name="connsiteX85" fmla="*/ 662534 w 6209714"/>
              <a:gd name="connsiteY85" fmla="*/ 1364271 h 6209716"/>
              <a:gd name="connsiteX86" fmla="*/ 1364267 w 6209714"/>
              <a:gd name="connsiteY86" fmla="*/ 662538 h 6209716"/>
              <a:gd name="connsiteX87" fmla="*/ 1474806 w 6209714"/>
              <a:gd name="connsiteY87" fmla="*/ 616751 h 6209716"/>
              <a:gd name="connsiteX88" fmla="*/ 4739155 w 6209714"/>
              <a:gd name="connsiteY88" fmla="*/ 514813 h 6209716"/>
              <a:gd name="connsiteX89" fmla="*/ 4849693 w 6209714"/>
              <a:gd name="connsiteY89" fmla="*/ 560600 h 6209716"/>
              <a:gd name="connsiteX90" fmla="*/ 4849693 w 6209714"/>
              <a:gd name="connsiteY90" fmla="*/ 781675 h 6209716"/>
              <a:gd name="connsiteX91" fmla="*/ 781672 w 6209714"/>
              <a:gd name="connsiteY91" fmla="*/ 4849695 h 6209716"/>
              <a:gd name="connsiteX92" fmla="*/ 560597 w 6209714"/>
              <a:gd name="connsiteY92" fmla="*/ 4849695 h 6209716"/>
              <a:gd name="connsiteX93" fmla="*/ 560597 w 6209714"/>
              <a:gd name="connsiteY93" fmla="*/ 4628621 h 6209716"/>
              <a:gd name="connsiteX94" fmla="*/ 4628618 w 6209714"/>
              <a:gd name="connsiteY94" fmla="*/ 560600 h 6209716"/>
              <a:gd name="connsiteX95" fmla="*/ 4739155 w 6209714"/>
              <a:gd name="connsiteY95" fmla="*/ 514813 h 6209716"/>
              <a:gd name="connsiteX96" fmla="*/ 3296768 w 6209714"/>
              <a:gd name="connsiteY96" fmla="*/ 373343 h 6209716"/>
              <a:gd name="connsiteX97" fmla="*/ 3407307 w 6209714"/>
              <a:gd name="connsiteY97" fmla="*/ 419129 h 6209716"/>
              <a:gd name="connsiteX98" fmla="*/ 3407305 w 6209714"/>
              <a:gd name="connsiteY98" fmla="*/ 419131 h 6209716"/>
              <a:gd name="connsiteX99" fmla="*/ 3407305 w 6209714"/>
              <a:gd name="connsiteY99" fmla="*/ 640207 h 6209716"/>
              <a:gd name="connsiteX100" fmla="*/ 640203 w 6209714"/>
              <a:gd name="connsiteY100" fmla="*/ 3407308 h 6209716"/>
              <a:gd name="connsiteX101" fmla="*/ 470839 w 6209714"/>
              <a:gd name="connsiteY101" fmla="*/ 3441647 h 6209716"/>
              <a:gd name="connsiteX102" fmla="*/ 419127 w 6209714"/>
              <a:gd name="connsiteY102" fmla="*/ 3407309 h 6209716"/>
              <a:gd name="connsiteX103" fmla="*/ 384788 w 6209714"/>
              <a:gd name="connsiteY103" fmla="*/ 3355597 h 6209716"/>
              <a:gd name="connsiteX104" fmla="*/ 419127 w 6209714"/>
              <a:gd name="connsiteY104" fmla="*/ 3186233 h 6209716"/>
              <a:gd name="connsiteX105" fmla="*/ 3186230 w 6209714"/>
              <a:gd name="connsiteY105" fmla="*/ 419130 h 6209716"/>
              <a:gd name="connsiteX106" fmla="*/ 3296768 w 6209714"/>
              <a:gd name="connsiteY106" fmla="*/ 373343 h 6209716"/>
              <a:gd name="connsiteX107" fmla="*/ 2401135 w 6209714"/>
              <a:gd name="connsiteY107" fmla="*/ 213070 h 6209716"/>
              <a:gd name="connsiteX108" fmla="*/ 2511673 w 6209714"/>
              <a:gd name="connsiteY108" fmla="*/ 258857 h 6209716"/>
              <a:gd name="connsiteX109" fmla="*/ 2511672 w 6209714"/>
              <a:gd name="connsiteY109" fmla="*/ 258858 h 6209716"/>
              <a:gd name="connsiteX110" fmla="*/ 2511672 w 6209714"/>
              <a:gd name="connsiteY110" fmla="*/ 479934 h 6209716"/>
              <a:gd name="connsiteX111" fmla="*/ 479933 w 6209714"/>
              <a:gd name="connsiteY111" fmla="*/ 2511671 h 6209716"/>
              <a:gd name="connsiteX112" fmla="*/ 310570 w 6209714"/>
              <a:gd name="connsiteY112" fmla="*/ 2546011 h 6209716"/>
              <a:gd name="connsiteX113" fmla="*/ 258858 w 6209714"/>
              <a:gd name="connsiteY113" fmla="*/ 2511672 h 6209716"/>
              <a:gd name="connsiteX114" fmla="*/ 224517 w 6209714"/>
              <a:gd name="connsiteY114" fmla="*/ 2459959 h 6209716"/>
              <a:gd name="connsiteX115" fmla="*/ 258858 w 6209714"/>
              <a:gd name="connsiteY115" fmla="*/ 2290596 h 6209716"/>
              <a:gd name="connsiteX116" fmla="*/ 2290596 w 6209714"/>
              <a:gd name="connsiteY116" fmla="*/ 258857 h 6209716"/>
              <a:gd name="connsiteX117" fmla="*/ 2401135 w 6209714"/>
              <a:gd name="connsiteY117" fmla="*/ 213070 h 6209716"/>
              <a:gd name="connsiteX118" fmla="*/ 4149059 w 6209714"/>
              <a:gd name="connsiteY118" fmla="*/ 49006 h 6209716"/>
              <a:gd name="connsiteX119" fmla="*/ 4259597 w 6209714"/>
              <a:gd name="connsiteY119" fmla="*/ 94792 h 6209716"/>
              <a:gd name="connsiteX120" fmla="*/ 4259596 w 6209714"/>
              <a:gd name="connsiteY120" fmla="*/ 94792 h 6209716"/>
              <a:gd name="connsiteX121" fmla="*/ 4259596 w 6209714"/>
              <a:gd name="connsiteY121" fmla="*/ 315869 h 6209716"/>
              <a:gd name="connsiteX122" fmla="*/ 315865 w 6209714"/>
              <a:gd name="connsiteY122" fmla="*/ 4259597 h 6209716"/>
              <a:gd name="connsiteX123" fmla="*/ 146503 w 6209714"/>
              <a:gd name="connsiteY123" fmla="*/ 4293937 h 6209716"/>
              <a:gd name="connsiteX124" fmla="*/ 94790 w 6209714"/>
              <a:gd name="connsiteY124" fmla="*/ 4259597 h 6209716"/>
              <a:gd name="connsiteX125" fmla="*/ 60450 w 6209714"/>
              <a:gd name="connsiteY125" fmla="*/ 4207885 h 6209716"/>
              <a:gd name="connsiteX126" fmla="*/ 94790 w 6209714"/>
              <a:gd name="connsiteY126" fmla="*/ 4038523 h 6209716"/>
              <a:gd name="connsiteX127" fmla="*/ 4038521 w 6209714"/>
              <a:gd name="connsiteY127" fmla="*/ 94792 h 6209716"/>
              <a:gd name="connsiteX128" fmla="*/ 4149059 w 6209714"/>
              <a:gd name="connsiteY128" fmla="*/ 49006 h 6209716"/>
              <a:gd name="connsiteX129" fmla="*/ 3142157 w 6209714"/>
              <a:gd name="connsiteY129" fmla="*/ 1 h 6209716"/>
              <a:gd name="connsiteX130" fmla="*/ 3252695 w 6209714"/>
              <a:gd name="connsiteY130" fmla="*/ 45787 h 6209716"/>
              <a:gd name="connsiteX131" fmla="*/ 3252694 w 6209714"/>
              <a:gd name="connsiteY131" fmla="*/ 45787 h 6209716"/>
              <a:gd name="connsiteX132" fmla="*/ 3252694 w 6209714"/>
              <a:gd name="connsiteY132" fmla="*/ 266863 h 6209716"/>
              <a:gd name="connsiteX133" fmla="*/ 266862 w 6209714"/>
              <a:gd name="connsiteY133" fmla="*/ 3252694 h 6209716"/>
              <a:gd name="connsiteX134" fmla="*/ 97499 w 6209714"/>
              <a:gd name="connsiteY134" fmla="*/ 3287035 h 6209716"/>
              <a:gd name="connsiteX135" fmla="*/ 45787 w 6209714"/>
              <a:gd name="connsiteY135" fmla="*/ 3252695 h 6209716"/>
              <a:gd name="connsiteX136" fmla="*/ 11447 w 6209714"/>
              <a:gd name="connsiteY136" fmla="*/ 3200982 h 6209716"/>
              <a:gd name="connsiteX137" fmla="*/ 45787 w 6209714"/>
              <a:gd name="connsiteY137" fmla="*/ 3031619 h 6209716"/>
              <a:gd name="connsiteX138" fmla="*/ 3031619 w 6209714"/>
              <a:gd name="connsiteY138" fmla="*/ 45787 h 6209716"/>
              <a:gd name="connsiteX139" fmla="*/ 3142157 w 6209714"/>
              <a:gd name="connsiteY139" fmla="*/ 1 h 62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209714" h="6209716">
                <a:moveTo>
                  <a:pt x="5668759" y="4323373"/>
                </a:moveTo>
                <a:cubicBezTo>
                  <a:pt x="5708765" y="4323374"/>
                  <a:pt x="5748773" y="4338635"/>
                  <a:pt x="5779297" y="4369160"/>
                </a:cubicBezTo>
                <a:cubicBezTo>
                  <a:pt x="5840346" y="4430208"/>
                  <a:pt x="5840346" y="4529187"/>
                  <a:pt x="5779297" y="4590236"/>
                </a:cubicBezTo>
                <a:lnTo>
                  <a:pt x="4590237" y="5779295"/>
                </a:lnTo>
                <a:cubicBezTo>
                  <a:pt x="4529188" y="5840345"/>
                  <a:pt x="4430209" y="5840344"/>
                  <a:pt x="4369160" y="5779296"/>
                </a:cubicBezTo>
                <a:cubicBezTo>
                  <a:pt x="4308113" y="5718248"/>
                  <a:pt x="4308112" y="5619269"/>
                  <a:pt x="4369160" y="5558219"/>
                </a:cubicBezTo>
                <a:lnTo>
                  <a:pt x="5558220" y="4369159"/>
                </a:lnTo>
                <a:cubicBezTo>
                  <a:pt x="5588744" y="4338635"/>
                  <a:pt x="5628751" y="4323374"/>
                  <a:pt x="5668759" y="4323373"/>
                </a:cubicBezTo>
                <a:close/>
                <a:moveTo>
                  <a:pt x="5562289" y="3906360"/>
                </a:moveTo>
                <a:cubicBezTo>
                  <a:pt x="5602296" y="3906360"/>
                  <a:pt x="5642302" y="3921622"/>
                  <a:pt x="5672827" y="3952146"/>
                </a:cubicBezTo>
                <a:cubicBezTo>
                  <a:pt x="5733875" y="4013194"/>
                  <a:pt x="5733875" y="4112174"/>
                  <a:pt x="5672827" y="4173223"/>
                </a:cubicBezTo>
                <a:lnTo>
                  <a:pt x="4173223" y="5672826"/>
                </a:lnTo>
                <a:cubicBezTo>
                  <a:pt x="4112175" y="5733875"/>
                  <a:pt x="4013195" y="5733875"/>
                  <a:pt x="3952147" y="5672826"/>
                </a:cubicBezTo>
                <a:cubicBezTo>
                  <a:pt x="3891099" y="5611779"/>
                  <a:pt x="3891099" y="5512798"/>
                  <a:pt x="3952147" y="5451750"/>
                </a:cubicBezTo>
                <a:lnTo>
                  <a:pt x="5451751" y="3952146"/>
                </a:lnTo>
                <a:cubicBezTo>
                  <a:pt x="5482275" y="3921622"/>
                  <a:pt x="5522281" y="3906360"/>
                  <a:pt x="5562289" y="3906360"/>
                </a:cubicBezTo>
                <a:close/>
                <a:moveTo>
                  <a:pt x="5853353" y="3091817"/>
                </a:moveTo>
                <a:cubicBezTo>
                  <a:pt x="5893360" y="3091817"/>
                  <a:pt x="5933368" y="3107078"/>
                  <a:pt x="5963892" y="3137603"/>
                </a:cubicBezTo>
                <a:cubicBezTo>
                  <a:pt x="6024941" y="3198651"/>
                  <a:pt x="6024941" y="3297631"/>
                  <a:pt x="5963892" y="3358680"/>
                </a:cubicBezTo>
                <a:lnTo>
                  <a:pt x="3358679" y="5963892"/>
                </a:lnTo>
                <a:cubicBezTo>
                  <a:pt x="3297632" y="6024940"/>
                  <a:pt x="3198652" y="6024940"/>
                  <a:pt x="3137603" y="5963892"/>
                </a:cubicBezTo>
                <a:cubicBezTo>
                  <a:pt x="3076556" y="5902843"/>
                  <a:pt x="3076556" y="5803864"/>
                  <a:pt x="3137603" y="5742814"/>
                </a:cubicBezTo>
                <a:lnTo>
                  <a:pt x="5742814" y="3137603"/>
                </a:lnTo>
                <a:cubicBezTo>
                  <a:pt x="5773340" y="3107079"/>
                  <a:pt x="5813347" y="3091817"/>
                  <a:pt x="5853353" y="3091817"/>
                </a:cubicBezTo>
                <a:close/>
                <a:moveTo>
                  <a:pt x="5455985" y="2437751"/>
                </a:moveTo>
                <a:cubicBezTo>
                  <a:pt x="5495991" y="2437751"/>
                  <a:pt x="5535998" y="2453014"/>
                  <a:pt x="5566522" y="2483537"/>
                </a:cubicBezTo>
                <a:cubicBezTo>
                  <a:pt x="5627570" y="2544585"/>
                  <a:pt x="5627570" y="2643564"/>
                  <a:pt x="5566522" y="2704612"/>
                </a:cubicBezTo>
                <a:lnTo>
                  <a:pt x="2704613" y="5566523"/>
                </a:lnTo>
                <a:cubicBezTo>
                  <a:pt x="2643563" y="5627571"/>
                  <a:pt x="2544585" y="5627571"/>
                  <a:pt x="2483536" y="5566523"/>
                </a:cubicBezTo>
                <a:cubicBezTo>
                  <a:pt x="2422488" y="5505475"/>
                  <a:pt x="2422488" y="5406496"/>
                  <a:pt x="2483536" y="5345449"/>
                </a:cubicBezTo>
                <a:lnTo>
                  <a:pt x="5345447" y="2483537"/>
                </a:lnTo>
                <a:cubicBezTo>
                  <a:pt x="5375971" y="2453013"/>
                  <a:pt x="5415978" y="2437751"/>
                  <a:pt x="5455985" y="2437751"/>
                </a:cubicBezTo>
                <a:close/>
                <a:moveTo>
                  <a:pt x="6053391" y="2368297"/>
                </a:moveTo>
                <a:cubicBezTo>
                  <a:pt x="6093398" y="2368297"/>
                  <a:pt x="6133404" y="2383559"/>
                  <a:pt x="6163928" y="2414083"/>
                </a:cubicBezTo>
                <a:cubicBezTo>
                  <a:pt x="6224977" y="2475131"/>
                  <a:pt x="6224976" y="2574109"/>
                  <a:pt x="6163928" y="2635157"/>
                </a:cubicBezTo>
                <a:lnTo>
                  <a:pt x="2635156" y="6163931"/>
                </a:lnTo>
                <a:cubicBezTo>
                  <a:pt x="2574107" y="6224979"/>
                  <a:pt x="2475128" y="6224979"/>
                  <a:pt x="2414081" y="6163930"/>
                </a:cubicBezTo>
                <a:cubicBezTo>
                  <a:pt x="2353032" y="6102882"/>
                  <a:pt x="2353032" y="6003903"/>
                  <a:pt x="2414080" y="5942856"/>
                </a:cubicBezTo>
                <a:lnTo>
                  <a:pt x="5942854" y="2414083"/>
                </a:lnTo>
                <a:cubicBezTo>
                  <a:pt x="5973377" y="2383559"/>
                  <a:pt x="6013384" y="2368296"/>
                  <a:pt x="6053391" y="2368297"/>
                </a:cubicBezTo>
                <a:close/>
                <a:moveTo>
                  <a:pt x="5652992" y="1712788"/>
                </a:moveTo>
                <a:cubicBezTo>
                  <a:pt x="5692999" y="1712788"/>
                  <a:pt x="5733006" y="1728051"/>
                  <a:pt x="5763530" y="1758575"/>
                </a:cubicBezTo>
                <a:cubicBezTo>
                  <a:pt x="5824579" y="1819623"/>
                  <a:pt x="5824579" y="1918602"/>
                  <a:pt x="5763530" y="1979650"/>
                </a:cubicBezTo>
                <a:lnTo>
                  <a:pt x="1979648" y="5763532"/>
                </a:lnTo>
                <a:cubicBezTo>
                  <a:pt x="1918600" y="5824581"/>
                  <a:pt x="1819621" y="5824581"/>
                  <a:pt x="1758573" y="5763532"/>
                </a:cubicBezTo>
                <a:cubicBezTo>
                  <a:pt x="1697524" y="5702485"/>
                  <a:pt x="1697524" y="5603506"/>
                  <a:pt x="1758572" y="5542458"/>
                </a:cubicBezTo>
                <a:lnTo>
                  <a:pt x="5542456" y="1758575"/>
                </a:lnTo>
                <a:cubicBezTo>
                  <a:pt x="5572979" y="1728051"/>
                  <a:pt x="5612986" y="1712788"/>
                  <a:pt x="5652992" y="1712788"/>
                </a:cubicBezTo>
                <a:close/>
                <a:moveTo>
                  <a:pt x="5765377" y="1072454"/>
                </a:moveTo>
                <a:cubicBezTo>
                  <a:pt x="5805384" y="1072454"/>
                  <a:pt x="5845391" y="1087715"/>
                  <a:pt x="5875915" y="1118240"/>
                </a:cubicBezTo>
                <a:cubicBezTo>
                  <a:pt x="5936964" y="1179288"/>
                  <a:pt x="5936964" y="1278266"/>
                  <a:pt x="5875915" y="1339315"/>
                </a:cubicBezTo>
                <a:lnTo>
                  <a:pt x="1379827" y="5835402"/>
                </a:lnTo>
                <a:cubicBezTo>
                  <a:pt x="1318780" y="5896451"/>
                  <a:pt x="1219801" y="5896451"/>
                  <a:pt x="1158753" y="5835403"/>
                </a:cubicBezTo>
                <a:cubicBezTo>
                  <a:pt x="1097704" y="5774354"/>
                  <a:pt x="1097704" y="5675376"/>
                  <a:pt x="1158752" y="5614327"/>
                </a:cubicBezTo>
                <a:lnTo>
                  <a:pt x="5654840" y="1118240"/>
                </a:lnTo>
                <a:cubicBezTo>
                  <a:pt x="5685365" y="1087715"/>
                  <a:pt x="5725371" y="1072453"/>
                  <a:pt x="5765377" y="1072454"/>
                </a:cubicBezTo>
                <a:close/>
                <a:moveTo>
                  <a:pt x="4876761" y="905162"/>
                </a:moveTo>
                <a:cubicBezTo>
                  <a:pt x="4916768" y="905161"/>
                  <a:pt x="4956775" y="920424"/>
                  <a:pt x="4987299" y="950948"/>
                </a:cubicBezTo>
                <a:cubicBezTo>
                  <a:pt x="5048347" y="1011996"/>
                  <a:pt x="5048348" y="1110975"/>
                  <a:pt x="4987299" y="1172023"/>
                </a:cubicBezTo>
                <a:lnTo>
                  <a:pt x="1172023" y="4987299"/>
                </a:lnTo>
                <a:cubicBezTo>
                  <a:pt x="1110975" y="5048347"/>
                  <a:pt x="1011997" y="5048347"/>
                  <a:pt x="950948" y="4987299"/>
                </a:cubicBezTo>
                <a:cubicBezTo>
                  <a:pt x="889901" y="4926251"/>
                  <a:pt x="889901" y="4827273"/>
                  <a:pt x="950948" y="4766223"/>
                </a:cubicBezTo>
                <a:lnTo>
                  <a:pt x="4766224" y="950948"/>
                </a:lnTo>
                <a:cubicBezTo>
                  <a:pt x="4796748" y="920423"/>
                  <a:pt x="4836755" y="905161"/>
                  <a:pt x="4876761" y="905162"/>
                </a:cubicBezTo>
                <a:close/>
                <a:moveTo>
                  <a:pt x="3909102" y="816914"/>
                </a:moveTo>
                <a:cubicBezTo>
                  <a:pt x="3949109" y="816913"/>
                  <a:pt x="3989116" y="832177"/>
                  <a:pt x="4019640" y="862700"/>
                </a:cubicBezTo>
                <a:cubicBezTo>
                  <a:pt x="4080688" y="923749"/>
                  <a:pt x="4080688" y="1022727"/>
                  <a:pt x="4019639" y="1083775"/>
                </a:cubicBezTo>
                <a:lnTo>
                  <a:pt x="1083773" y="4019641"/>
                </a:lnTo>
                <a:cubicBezTo>
                  <a:pt x="1022725" y="4080690"/>
                  <a:pt x="923747" y="4080690"/>
                  <a:pt x="862698" y="4019641"/>
                </a:cubicBezTo>
                <a:cubicBezTo>
                  <a:pt x="801650" y="3958593"/>
                  <a:pt x="801650" y="3859615"/>
                  <a:pt x="862698" y="3798566"/>
                </a:cubicBezTo>
                <a:lnTo>
                  <a:pt x="3798565" y="862700"/>
                </a:lnTo>
                <a:cubicBezTo>
                  <a:pt x="3829089" y="832176"/>
                  <a:pt x="3869095" y="816914"/>
                  <a:pt x="3909102" y="816914"/>
                </a:cubicBezTo>
                <a:close/>
                <a:moveTo>
                  <a:pt x="5647989" y="661885"/>
                </a:moveTo>
                <a:cubicBezTo>
                  <a:pt x="5687996" y="661885"/>
                  <a:pt x="5728002" y="677147"/>
                  <a:pt x="5758526" y="707671"/>
                </a:cubicBezTo>
                <a:cubicBezTo>
                  <a:pt x="5819575" y="768719"/>
                  <a:pt x="5819575" y="867698"/>
                  <a:pt x="5758526" y="928746"/>
                </a:cubicBezTo>
                <a:lnTo>
                  <a:pt x="928746" y="5758526"/>
                </a:lnTo>
                <a:cubicBezTo>
                  <a:pt x="867698" y="5819575"/>
                  <a:pt x="768720" y="5819575"/>
                  <a:pt x="707671" y="5758526"/>
                </a:cubicBezTo>
                <a:cubicBezTo>
                  <a:pt x="646623" y="5697479"/>
                  <a:pt x="646623" y="5598499"/>
                  <a:pt x="707671" y="5537452"/>
                </a:cubicBezTo>
                <a:lnTo>
                  <a:pt x="5537452" y="707671"/>
                </a:lnTo>
                <a:cubicBezTo>
                  <a:pt x="5567976" y="677147"/>
                  <a:pt x="5607983" y="661885"/>
                  <a:pt x="5647989" y="661885"/>
                </a:cubicBezTo>
                <a:close/>
                <a:moveTo>
                  <a:pt x="1474806" y="616751"/>
                </a:moveTo>
                <a:cubicBezTo>
                  <a:pt x="1514812" y="616751"/>
                  <a:pt x="1554819" y="632013"/>
                  <a:pt x="1585344" y="662538"/>
                </a:cubicBezTo>
                <a:cubicBezTo>
                  <a:pt x="1646391" y="723585"/>
                  <a:pt x="1646391" y="822565"/>
                  <a:pt x="1585343" y="883614"/>
                </a:cubicBezTo>
                <a:lnTo>
                  <a:pt x="883610" y="1585347"/>
                </a:lnTo>
                <a:cubicBezTo>
                  <a:pt x="822561" y="1646396"/>
                  <a:pt x="723582" y="1646396"/>
                  <a:pt x="662534" y="1585347"/>
                </a:cubicBezTo>
                <a:cubicBezTo>
                  <a:pt x="601485" y="1524299"/>
                  <a:pt x="601485" y="1425320"/>
                  <a:pt x="662534" y="1364271"/>
                </a:cubicBezTo>
                <a:lnTo>
                  <a:pt x="1364267" y="662538"/>
                </a:lnTo>
                <a:cubicBezTo>
                  <a:pt x="1394791" y="632014"/>
                  <a:pt x="1434797" y="616751"/>
                  <a:pt x="1474806" y="616751"/>
                </a:cubicBezTo>
                <a:close/>
                <a:moveTo>
                  <a:pt x="4739155" y="514813"/>
                </a:moveTo>
                <a:cubicBezTo>
                  <a:pt x="4779162" y="514813"/>
                  <a:pt x="4819168" y="530075"/>
                  <a:pt x="4849693" y="560600"/>
                </a:cubicBezTo>
                <a:cubicBezTo>
                  <a:pt x="4910741" y="621648"/>
                  <a:pt x="4910741" y="720626"/>
                  <a:pt x="4849693" y="781675"/>
                </a:cubicBezTo>
                <a:lnTo>
                  <a:pt x="781672" y="4849695"/>
                </a:lnTo>
                <a:cubicBezTo>
                  <a:pt x="720624" y="4910743"/>
                  <a:pt x="621645" y="4910743"/>
                  <a:pt x="560597" y="4849695"/>
                </a:cubicBezTo>
                <a:cubicBezTo>
                  <a:pt x="499549" y="4788647"/>
                  <a:pt x="499549" y="4689668"/>
                  <a:pt x="560597" y="4628621"/>
                </a:cubicBezTo>
                <a:lnTo>
                  <a:pt x="4628618" y="560600"/>
                </a:lnTo>
                <a:cubicBezTo>
                  <a:pt x="4659142" y="530075"/>
                  <a:pt x="4699149" y="514813"/>
                  <a:pt x="4739155" y="514813"/>
                </a:cubicBezTo>
                <a:close/>
                <a:moveTo>
                  <a:pt x="3296768" y="373343"/>
                </a:moveTo>
                <a:cubicBezTo>
                  <a:pt x="3336775" y="373343"/>
                  <a:pt x="3376783" y="388605"/>
                  <a:pt x="3407307" y="419129"/>
                </a:cubicBezTo>
                <a:lnTo>
                  <a:pt x="3407305" y="419131"/>
                </a:lnTo>
                <a:cubicBezTo>
                  <a:pt x="3468355" y="480178"/>
                  <a:pt x="3468355" y="579157"/>
                  <a:pt x="3407305" y="640207"/>
                </a:cubicBezTo>
                <a:lnTo>
                  <a:pt x="640203" y="3407308"/>
                </a:lnTo>
                <a:cubicBezTo>
                  <a:pt x="594417" y="3453095"/>
                  <a:pt x="527294" y="3464541"/>
                  <a:pt x="470839" y="3441647"/>
                </a:cubicBezTo>
                <a:lnTo>
                  <a:pt x="419127" y="3407309"/>
                </a:lnTo>
                <a:lnTo>
                  <a:pt x="384788" y="3355597"/>
                </a:lnTo>
                <a:cubicBezTo>
                  <a:pt x="361894" y="3299141"/>
                  <a:pt x="373340" y="3232019"/>
                  <a:pt x="419127" y="3186233"/>
                </a:cubicBezTo>
                <a:lnTo>
                  <a:pt x="3186230" y="419130"/>
                </a:lnTo>
                <a:cubicBezTo>
                  <a:pt x="3216754" y="388605"/>
                  <a:pt x="3256761" y="373343"/>
                  <a:pt x="3296768" y="373343"/>
                </a:cubicBezTo>
                <a:close/>
                <a:moveTo>
                  <a:pt x="2401135" y="213070"/>
                </a:moveTo>
                <a:cubicBezTo>
                  <a:pt x="2441142" y="213070"/>
                  <a:pt x="2481148" y="228332"/>
                  <a:pt x="2511673" y="258857"/>
                </a:cubicBezTo>
                <a:lnTo>
                  <a:pt x="2511672" y="258858"/>
                </a:lnTo>
                <a:cubicBezTo>
                  <a:pt x="2572720" y="319906"/>
                  <a:pt x="2572720" y="418885"/>
                  <a:pt x="2511672" y="479934"/>
                </a:cubicBezTo>
                <a:lnTo>
                  <a:pt x="479933" y="2511671"/>
                </a:lnTo>
                <a:cubicBezTo>
                  <a:pt x="434147" y="2557457"/>
                  <a:pt x="367024" y="2568904"/>
                  <a:pt x="310570" y="2546011"/>
                </a:cubicBezTo>
                <a:lnTo>
                  <a:pt x="258858" y="2511672"/>
                </a:lnTo>
                <a:lnTo>
                  <a:pt x="224517" y="2459959"/>
                </a:lnTo>
                <a:cubicBezTo>
                  <a:pt x="201625" y="2403504"/>
                  <a:pt x="213071" y="2336382"/>
                  <a:pt x="258858" y="2290596"/>
                </a:cubicBezTo>
                <a:lnTo>
                  <a:pt x="2290596" y="258857"/>
                </a:lnTo>
                <a:cubicBezTo>
                  <a:pt x="2321121" y="228332"/>
                  <a:pt x="2361127" y="213070"/>
                  <a:pt x="2401135" y="213070"/>
                </a:cubicBezTo>
                <a:close/>
                <a:moveTo>
                  <a:pt x="4149059" y="49006"/>
                </a:moveTo>
                <a:cubicBezTo>
                  <a:pt x="4189066" y="49006"/>
                  <a:pt x="4229073" y="64267"/>
                  <a:pt x="4259597" y="94792"/>
                </a:cubicBezTo>
                <a:lnTo>
                  <a:pt x="4259596" y="94792"/>
                </a:lnTo>
                <a:cubicBezTo>
                  <a:pt x="4320645" y="155841"/>
                  <a:pt x="4320645" y="254821"/>
                  <a:pt x="4259596" y="315869"/>
                </a:cubicBezTo>
                <a:lnTo>
                  <a:pt x="315865" y="4259597"/>
                </a:lnTo>
                <a:cubicBezTo>
                  <a:pt x="270080" y="4305384"/>
                  <a:pt x="202957" y="4316831"/>
                  <a:pt x="146503" y="4293937"/>
                </a:cubicBezTo>
                <a:lnTo>
                  <a:pt x="94790" y="4259597"/>
                </a:lnTo>
                <a:lnTo>
                  <a:pt x="60450" y="4207885"/>
                </a:lnTo>
                <a:cubicBezTo>
                  <a:pt x="37557" y="4151431"/>
                  <a:pt x="49004" y="4084308"/>
                  <a:pt x="94790" y="4038523"/>
                </a:cubicBezTo>
                <a:lnTo>
                  <a:pt x="4038521" y="94792"/>
                </a:lnTo>
                <a:cubicBezTo>
                  <a:pt x="4069043" y="64267"/>
                  <a:pt x="4109051" y="49006"/>
                  <a:pt x="4149059" y="49006"/>
                </a:cubicBezTo>
                <a:close/>
                <a:moveTo>
                  <a:pt x="3142157" y="1"/>
                </a:moveTo>
                <a:cubicBezTo>
                  <a:pt x="3182163" y="0"/>
                  <a:pt x="3222171" y="15262"/>
                  <a:pt x="3252695" y="45787"/>
                </a:cubicBezTo>
                <a:lnTo>
                  <a:pt x="3252694" y="45787"/>
                </a:lnTo>
                <a:cubicBezTo>
                  <a:pt x="3313743" y="106835"/>
                  <a:pt x="3313743" y="205815"/>
                  <a:pt x="3252694" y="266863"/>
                </a:cubicBezTo>
                <a:lnTo>
                  <a:pt x="266862" y="3252694"/>
                </a:lnTo>
                <a:cubicBezTo>
                  <a:pt x="221076" y="3298481"/>
                  <a:pt x="153953" y="3309927"/>
                  <a:pt x="97499" y="3287035"/>
                </a:cubicBezTo>
                <a:lnTo>
                  <a:pt x="45787" y="3252695"/>
                </a:lnTo>
                <a:lnTo>
                  <a:pt x="11447" y="3200982"/>
                </a:lnTo>
                <a:cubicBezTo>
                  <a:pt x="-11446" y="3144527"/>
                  <a:pt x="0" y="3077405"/>
                  <a:pt x="45787" y="3031619"/>
                </a:cubicBezTo>
                <a:lnTo>
                  <a:pt x="3031619" y="45787"/>
                </a:lnTo>
                <a:cubicBezTo>
                  <a:pt x="3062143" y="15262"/>
                  <a:pt x="3102150" y="0"/>
                  <a:pt x="3142157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23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Unleaded Initiative – Pathway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269359" y="1904337"/>
            <a:ext cx="8515291" cy="3911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FAA Supplemental Type Certificate (STC)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FAA testing has been on-going for years</a:t>
            </a:r>
          </a:p>
          <a:p>
            <a:pPr lvl="1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Swift Fuels</a:t>
            </a:r>
          </a:p>
          <a:p>
            <a:pPr lvl="2">
              <a:spcBef>
                <a:spcPts val="200"/>
              </a:spcBef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STC available for UL-94, covering 75% of piston fleet</a:t>
            </a:r>
          </a:p>
          <a:p>
            <a:pPr lvl="2">
              <a:spcBef>
                <a:spcPts val="20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Working on approval of 100-octane unleaded avgas (100R)</a:t>
            </a:r>
          </a:p>
          <a:p>
            <a:pPr lvl="1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GAMI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Aviation Modifications,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Inc.)</a:t>
            </a:r>
          </a:p>
          <a:p>
            <a:pPr lvl="2">
              <a:spcBef>
                <a:spcPts val="20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received functional FAA fleet-wide approval for 100-octane unleaded fuel (G100UL)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513532" y="2215970"/>
            <a:ext cx="2755828" cy="2755670"/>
          </a:xfrm>
          <a:custGeom>
            <a:avLst/>
            <a:gdLst>
              <a:gd name="connsiteX0" fmla="*/ 5668759 w 6209714"/>
              <a:gd name="connsiteY0" fmla="*/ 4323373 h 6209716"/>
              <a:gd name="connsiteX1" fmla="*/ 5779297 w 6209714"/>
              <a:gd name="connsiteY1" fmla="*/ 4369160 h 6209716"/>
              <a:gd name="connsiteX2" fmla="*/ 5779297 w 6209714"/>
              <a:gd name="connsiteY2" fmla="*/ 4590236 h 6209716"/>
              <a:gd name="connsiteX3" fmla="*/ 4590237 w 6209714"/>
              <a:gd name="connsiteY3" fmla="*/ 5779295 h 6209716"/>
              <a:gd name="connsiteX4" fmla="*/ 4369160 w 6209714"/>
              <a:gd name="connsiteY4" fmla="*/ 5779296 h 6209716"/>
              <a:gd name="connsiteX5" fmla="*/ 4369160 w 6209714"/>
              <a:gd name="connsiteY5" fmla="*/ 5558219 h 6209716"/>
              <a:gd name="connsiteX6" fmla="*/ 5558220 w 6209714"/>
              <a:gd name="connsiteY6" fmla="*/ 4369159 h 6209716"/>
              <a:gd name="connsiteX7" fmla="*/ 5668759 w 6209714"/>
              <a:gd name="connsiteY7" fmla="*/ 4323373 h 6209716"/>
              <a:gd name="connsiteX8" fmla="*/ 5562289 w 6209714"/>
              <a:gd name="connsiteY8" fmla="*/ 3906360 h 6209716"/>
              <a:gd name="connsiteX9" fmla="*/ 5672827 w 6209714"/>
              <a:gd name="connsiteY9" fmla="*/ 3952146 h 6209716"/>
              <a:gd name="connsiteX10" fmla="*/ 5672827 w 6209714"/>
              <a:gd name="connsiteY10" fmla="*/ 4173223 h 6209716"/>
              <a:gd name="connsiteX11" fmla="*/ 4173223 w 6209714"/>
              <a:gd name="connsiteY11" fmla="*/ 5672826 h 6209716"/>
              <a:gd name="connsiteX12" fmla="*/ 3952147 w 6209714"/>
              <a:gd name="connsiteY12" fmla="*/ 5672826 h 6209716"/>
              <a:gd name="connsiteX13" fmla="*/ 3952147 w 6209714"/>
              <a:gd name="connsiteY13" fmla="*/ 5451750 h 6209716"/>
              <a:gd name="connsiteX14" fmla="*/ 5451751 w 6209714"/>
              <a:gd name="connsiteY14" fmla="*/ 3952146 h 6209716"/>
              <a:gd name="connsiteX15" fmla="*/ 5562289 w 6209714"/>
              <a:gd name="connsiteY15" fmla="*/ 3906360 h 6209716"/>
              <a:gd name="connsiteX16" fmla="*/ 5853353 w 6209714"/>
              <a:gd name="connsiteY16" fmla="*/ 3091817 h 6209716"/>
              <a:gd name="connsiteX17" fmla="*/ 5963892 w 6209714"/>
              <a:gd name="connsiteY17" fmla="*/ 3137603 h 6209716"/>
              <a:gd name="connsiteX18" fmla="*/ 5963892 w 6209714"/>
              <a:gd name="connsiteY18" fmla="*/ 3358680 h 6209716"/>
              <a:gd name="connsiteX19" fmla="*/ 3358679 w 6209714"/>
              <a:gd name="connsiteY19" fmla="*/ 5963892 h 6209716"/>
              <a:gd name="connsiteX20" fmla="*/ 3137603 w 6209714"/>
              <a:gd name="connsiteY20" fmla="*/ 5963892 h 6209716"/>
              <a:gd name="connsiteX21" fmla="*/ 3137603 w 6209714"/>
              <a:gd name="connsiteY21" fmla="*/ 5742814 h 6209716"/>
              <a:gd name="connsiteX22" fmla="*/ 5742814 w 6209714"/>
              <a:gd name="connsiteY22" fmla="*/ 3137603 h 6209716"/>
              <a:gd name="connsiteX23" fmla="*/ 5853353 w 6209714"/>
              <a:gd name="connsiteY23" fmla="*/ 3091817 h 6209716"/>
              <a:gd name="connsiteX24" fmla="*/ 5455985 w 6209714"/>
              <a:gd name="connsiteY24" fmla="*/ 2437751 h 6209716"/>
              <a:gd name="connsiteX25" fmla="*/ 5566522 w 6209714"/>
              <a:gd name="connsiteY25" fmla="*/ 2483537 h 6209716"/>
              <a:gd name="connsiteX26" fmla="*/ 5566522 w 6209714"/>
              <a:gd name="connsiteY26" fmla="*/ 2704612 h 6209716"/>
              <a:gd name="connsiteX27" fmla="*/ 2704613 w 6209714"/>
              <a:gd name="connsiteY27" fmla="*/ 5566523 h 6209716"/>
              <a:gd name="connsiteX28" fmla="*/ 2483536 w 6209714"/>
              <a:gd name="connsiteY28" fmla="*/ 5566523 h 6209716"/>
              <a:gd name="connsiteX29" fmla="*/ 2483536 w 6209714"/>
              <a:gd name="connsiteY29" fmla="*/ 5345449 h 6209716"/>
              <a:gd name="connsiteX30" fmla="*/ 5345447 w 6209714"/>
              <a:gd name="connsiteY30" fmla="*/ 2483537 h 6209716"/>
              <a:gd name="connsiteX31" fmla="*/ 5455985 w 6209714"/>
              <a:gd name="connsiteY31" fmla="*/ 2437751 h 6209716"/>
              <a:gd name="connsiteX32" fmla="*/ 6053391 w 6209714"/>
              <a:gd name="connsiteY32" fmla="*/ 2368297 h 6209716"/>
              <a:gd name="connsiteX33" fmla="*/ 6163928 w 6209714"/>
              <a:gd name="connsiteY33" fmla="*/ 2414083 h 6209716"/>
              <a:gd name="connsiteX34" fmla="*/ 6163928 w 6209714"/>
              <a:gd name="connsiteY34" fmla="*/ 2635157 h 6209716"/>
              <a:gd name="connsiteX35" fmla="*/ 2635156 w 6209714"/>
              <a:gd name="connsiteY35" fmla="*/ 6163931 h 6209716"/>
              <a:gd name="connsiteX36" fmla="*/ 2414081 w 6209714"/>
              <a:gd name="connsiteY36" fmla="*/ 6163930 h 6209716"/>
              <a:gd name="connsiteX37" fmla="*/ 2414080 w 6209714"/>
              <a:gd name="connsiteY37" fmla="*/ 5942856 h 6209716"/>
              <a:gd name="connsiteX38" fmla="*/ 5942854 w 6209714"/>
              <a:gd name="connsiteY38" fmla="*/ 2414083 h 6209716"/>
              <a:gd name="connsiteX39" fmla="*/ 6053391 w 6209714"/>
              <a:gd name="connsiteY39" fmla="*/ 2368297 h 6209716"/>
              <a:gd name="connsiteX40" fmla="*/ 5652992 w 6209714"/>
              <a:gd name="connsiteY40" fmla="*/ 1712788 h 6209716"/>
              <a:gd name="connsiteX41" fmla="*/ 5763530 w 6209714"/>
              <a:gd name="connsiteY41" fmla="*/ 1758575 h 6209716"/>
              <a:gd name="connsiteX42" fmla="*/ 5763530 w 6209714"/>
              <a:gd name="connsiteY42" fmla="*/ 1979650 h 6209716"/>
              <a:gd name="connsiteX43" fmla="*/ 1979648 w 6209714"/>
              <a:gd name="connsiteY43" fmla="*/ 5763532 h 6209716"/>
              <a:gd name="connsiteX44" fmla="*/ 1758573 w 6209714"/>
              <a:gd name="connsiteY44" fmla="*/ 5763532 h 6209716"/>
              <a:gd name="connsiteX45" fmla="*/ 1758572 w 6209714"/>
              <a:gd name="connsiteY45" fmla="*/ 5542458 h 6209716"/>
              <a:gd name="connsiteX46" fmla="*/ 5542456 w 6209714"/>
              <a:gd name="connsiteY46" fmla="*/ 1758575 h 6209716"/>
              <a:gd name="connsiteX47" fmla="*/ 5652992 w 6209714"/>
              <a:gd name="connsiteY47" fmla="*/ 1712788 h 6209716"/>
              <a:gd name="connsiteX48" fmla="*/ 5765377 w 6209714"/>
              <a:gd name="connsiteY48" fmla="*/ 1072454 h 6209716"/>
              <a:gd name="connsiteX49" fmla="*/ 5875915 w 6209714"/>
              <a:gd name="connsiteY49" fmla="*/ 1118240 h 6209716"/>
              <a:gd name="connsiteX50" fmla="*/ 5875915 w 6209714"/>
              <a:gd name="connsiteY50" fmla="*/ 1339315 h 6209716"/>
              <a:gd name="connsiteX51" fmla="*/ 1379827 w 6209714"/>
              <a:gd name="connsiteY51" fmla="*/ 5835402 h 6209716"/>
              <a:gd name="connsiteX52" fmla="*/ 1158753 w 6209714"/>
              <a:gd name="connsiteY52" fmla="*/ 5835403 h 6209716"/>
              <a:gd name="connsiteX53" fmla="*/ 1158752 w 6209714"/>
              <a:gd name="connsiteY53" fmla="*/ 5614327 h 6209716"/>
              <a:gd name="connsiteX54" fmla="*/ 5654840 w 6209714"/>
              <a:gd name="connsiteY54" fmla="*/ 1118240 h 6209716"/>
              <a:gd name="connsiteX55" fmla="*/ 5765377 w 6209714"/>
              <a:gd name="connsiteY55" fmla="*/ 1072454 h 6209716"/>
              <a:gd name="connsiteX56" fmla="*/ 4876761 w 6209714"/>
              <a:gd name="connsiteY56" fmla="*/ 905162 h 6209716"/>
              <a:gd name="connsiteX57" fmla="*/ 4987299 w 6209714"/>
              <a:gd name="connsiteY57" fmla="*/ 950948 h 6209716"/>
              <a:gd name="connsiteX58" fmla="*/ 4987299 w 6209714"/>
              <a:gd name="connsiteY58" fmla="*/ 1172023 h 6209716"/>
              <a:gd name="connsiteX59" fmla="*/ 1172023 w 6209714"/>
              <a:gd name="connsiteY59" fmla="*/ 4987299 h 6209716"/>
              <a:gd name="connsiteX60" fmla="*/ 950948 w 6209714"/>
              <a:gd name="connsiteY60" fmla="*/ 4987299 h 6209716"/>
              <a:gd name="connsiteX61" fmla="*/ 950948 w 6209714"/>
              <a:gd name="connsiteY61" fmla="*/ 4766223 h 6209716"/>
              <a:gd name="connsiteX62" fmla="*/ 4766224 w 6209714"/>
              <a:gd name="connsiteY62" fmla="*/ 950948 h 6209716"/>
              <a:gd name="connsiteX63" fmla="*/ 4876761 w 6209714"/>
              <a:gd name="connsiteY63" fmla="*/ 905162 h 6209716"/>
              <a:gd name="connsiteX64" fmla="*/ 3909102 w 6209714"/>
              <a:gd name="connsiteY64" fmla="*/ 816914 h 6209716"/>
              <a:gd name="connsiteX65" fmla="*/ 4019640 w 6209714"/>
              <a:gd name="connsiteY65" fmla="*/ 862700 h 6209716"/>
              <a:gd name="connsiteX66" fmla="*/ 4019639 w 6209714"/>
              <a:gd name="connsiteY66" fmla="*/ 1083775 h 6209716"/>
              <a:gd name="connsiteX67" fmla="*/ 1083773 w 6209714"/>
              <a:gd name="connsiteY67" fmla="*/ 4019641 h 6209716"/>
              <a:gd name="connsiteX68" fmla="*/ 862698 w 6209714"/>
              <a:gd name="connsiteY68" fmla="*/ 4019641 h 6209716"/>
              <a:gd name="connsiteX69" fmla="*/ 862698 w 6209714"/>
              <a:gd name="connsiteY69" fmla="*/ 3798566 h 6209716"/>
              <a:gd name="connsiteX70" fmla="*/ 3798565 w 6209714"/>
              <a:gd name="connsiteY70" fmla="*/ 862700 h 6209716"/>
              <a:gd name="connsiteX71" fmla="*/ 3909102 w 6209714"/>
              <a:gd name="connsiteY71" fmla="*/ 816914 h 6209716"/>
              <a:gd name="connsiteX72" fmla="*/ 5647989 w 6209714"/>
              <a:gd name="connsiteY72" fmla="*/ 661885 h 6209716"/>
              <a:gd name="connsiteX73" fmla="*/ 5758526 w 6209714"/>
              <a:gd name="connsiteY73" fmla="*/ 707671 h 6209716"/>
              <a:gd name="connsiteX74" fmla="*/ 5758526 w 6209714"/>
              <a:gd name="connsiteY74" fmla="*/ 928746 h 6209716"/>
              <a:gd name="connsiteX75" fmla="*/ 928746 w 6209714"/>
              <a:gd name="connsiteY75" fmla="*/ 5758526 h 6209716"/>
              <a:gd name="connsiteX76" fmla="*/ 707671 w 6209714"/>
              <a:gd name="connsiteY76" fmla="*/ 5758526 h 6209716"/>
              <a:gd name="connsiteX77" fmla="*/ 707671 w 6209714"/>
              <a:gd name="connsiteY77" fmla="*/ 5537452 h 6209716"/>
              <a:gd name="connsiteX78" fmla="*/ 5537452 w 6209714"/>
              <a:gd name="connsiteY78" fmla="*/ 707671 h 6209716"/>
              <a:gd name="connsiteX79" fmla="*/ 5647989 w 6209714"/>
              <a:gd name="connsiteY79" fmla="*/ 661885 h 6209716"/>
              <a:gd name="connsiteX80" fmla="*/ 1474806 w 6209714"/>
              <a:gd name="connsiteY80" fmla="*/ 616751 h 6209716"/>
              <a:gd name="connsiteX81" fmla="*/ 1585344 w 6209714"/>
              <a:gd name="connsiteY81" fmla="*/ 662538 h 6209716"/>
              <a:gd name="connsiteX82" fmla="*/ 1585343 w 6209714"/>
              <a:gd name="connsiteY82" fmla="*/ 883614 h 6209716"/>
              <a:gd name="connsiteX83" fmla="*/ 883610 w 6209714"/>
              <a:gd name="connsiteY83" fmla="*/ 1585347 h 6209716"/>
              <a:gd name="connsiteX84" fmla="*/ 662534 w 6209714"/>
              <a:gd name="connsiteY84" fmla="*/ 1585347 h 6209716"/>
              <a:gd name="connsiteX85" fmla="*/ 662534 w 6209714"/>
              <a:gd name="connsiteY85" fmla="*/ 1364271 h 6209716"/>
              <a:gd name="connsiteX86" fmla="*/ 1364267 w 6209714"/>
              <a:gd name="connsiteY86" fmla="*/ 662538 h 6209716"/>
              <a:gd name="connsiteX87" fmla="*/ 1474806 w 6209714"/>
              <a:gd name="connsiteY87" fmla="*/ 616751 h 6209716"/>
              <a:gd name="connsiteX88" fmla="*/ 4739155 w 6209714"/>
              <a:gd name="connsiteY88" fmla="*/ 514813 h 6209716"/>
              <a:gd name="connsiteX89" fmla="*/ 4849693 w 6209714"/>
              <a:gd name="connsiteY89" fmla="*/ 560600 h 6209716"/>
              <a:gd name="connsiteX90" fmla="*/ 4849693 w 6209714"/>
              <a:gd name="connsiteY90" fmla="*/ 781675 h 6209716"/>
              <a:gd name="connsiteX91" fmla="*/ 781672 w 6209714"/>
              <a:gd name="connsiteY91" fmla="*/ 4849695 h 6209716"/>
              <a:gd name="connsiteX92" fmla="*/ 560597 w 6209714"/>
              <a:gd name="connsiteY92" fmla="*/ 4849695 h 6209716"/>
              <a:gd name="connsiteX93" fmla="*/ 560597 w 6209714"/>
              <a:gd name="connsiteY93" fmla="*/ 4628621 h 6209716"/>
              <a:gd name="connsiteX94" fmla="*/ 4628618 w 6209714"/>
              <a:gd name="connsiteY94" fmla="*/ 560600 h 6209716"/>
              <a:gd name="connsiteX95" fmla="*/ 4739155 w 6209714"/>
              <a:gd name="connsiteY95" fmla="*/ 514813 h 6209716"/>
              <a:gd name="connsiteX96" fmla="*/ 3296768 w 6209714"/>
              <a:gd name="connsiteY96" fmla="*/ 373343 h 6209716"/>
              <a:gd name="connsiteX97" fmla="*/ 3407307 w 6209714"/>
              <a:gd name="connsiteY97" fmla="*/ 419129 h 6209716"/>
              <a:gd name="connsiteX98" fmla="*/ 3407305 w 6209714"/>
              <a:gd name="connsiteY98" fmla="*/ 419131 h 6209716"/>
              <a:gd name="connsiteX99" fmla="*/ 3407305 w 6209714"/>
              <a:gd name="connsiteY99" fmla="*/ 640207 h 6209716"/>
              <a:gd name="connsiteX100" fmla="*/ 640203 w 6209714"/>
              <a:gd name="connsiteY100" fmla="*/ 3407308 h 6209716"/>
              <a:gd name="connsiteX101" fmla="*/ 470839 w 6209714"/>
              <a:gd name="connsiteY101" fmla="*/ 3441647 h 6209716"/>
              <a:gd name="connsiteX102" fmla="*/ 419127 w 6209714"/>
              <a:gd name="connsiteY102" fmla="*/ 3407309 h 6209716"/>
              <a:gd name="connsiteX103" fmla="*/ 384788 w 6209714"/>
              <a:gd name="connsiteY103" fmla="*/ 3355597 h 6209716"/>
              <a:gd name="connsiteX104" fmla="*/ 419127 w 6209714"/>
              <a:gd name="connsiteY104" fmla="*/ 3186233 h 6209716"/>
              <a:gd name="connsiteX105" fmla="*/ 3186230 w 6209714"/>
              <a:gd name="connsiteY105" fmla="*/ 419130 h 6209716"/>
              <a:gd name="connsiteX106" fmla="*/ 3296768 w 6209714"/>
              <a:gd name="connsiteY106" fmla="*/ 373343 h 6209716"/>
              <a:gd name="connsiteX107" fmla="*/ 2401135 w 6209714"/>
              <a:gd name="connsiteY107" fmla="*/ 213070 h 6209716"/>
              <a:gd name="connsiteX108" fmla="*/ 2511673 w 6209714"/>
              <a:gd name="connsiteY108" fmla="*/ 258857 h 6209716"/>
              <a:gd name="connsiteX109" fmla="*/ 2511672 w 6209714"/>
              <a:gd name="connsiteY109" fmla="*/ 258858 h 6209716"/>
              <a:gd name="connsiteX110" fmla="*/ 2511672 w 6209714"/>
              <a:gd name="connsiteY110" fmla="*/ 479934 h 6209716"/>
              <a:gd name="connsiteX111" fmla="*/ 479933 w 6209714"/>
              <a:gd name="connsiteY111" fmla="*/ 2511671 h 6209716"/>
              <a:gd name="connsiteX112" fmla="*/ 310570 w 6209714"/>
              <a:gd name="connsiteY112" fmla="*/ 2546011 h 6209716"/>
              <a:gd name="connsiteX113" fmla="*/ 258858 w 6209714"/>
              <a:gd name="connsiteY113" fmla="*/ 2511672 h 6209716"/>
              <a:gd name="connsiteX114" fmla="*/ 224517 w 6209714"/>
              <a:gd name="connsiteY114" fmla="*/ 2459959 h 6209716"/>
              <a:gd name="connsiteX115" fmla="*/ 258858 w 6209714"/>
              <a:gd name="connsiteY115" fmla="*/ 2290596 h 6209716"/>
              <a:gd name="connsiteX116" fmla="*/ 2290596 w 6209714"/>
              <a:gd name="connsiteY116" fmla="*/ 258857 h 6209716"/>
              <a:gd name="connsiteX117" fmla="*/ 2401135 w 6209714"/>
              <a:gd name="connsiteY117" fmla="*/ 213070 h 6209716"/>
              <a:gd name="connsiteX118" fmla="*/ 4149059 w 6209714"/>
              <a:gd name="connsiteY118" fmla="*/ 49006 h 6209716"/>
              <a:gd name="connsiteX119" fmla="*/ 4259597 w 6209714"/>
              <a:gd name="connsiteY119" fmla="*/ 94792 h 6209716"/>
              <a:gd name="connsiteX120" fmla="*/ 4259596 w 6209714"/>
              <a:gd name="connsiteY120" fmla="*/ 94792 h 6209716"/>
              <a:gd name="connsiteX121" fmla="*/ 4259596 w 6209714"/>
              <a:gd name="connsiteY121" fmla="*/ 315869 h 6209716"/>
              <a:gd name="connsiteX122" fmla="*/ 315865 w 6209714"/>
              <a:gd name="connsiteY122" fmla="*/ 4259597 h 6209716"/>
              <a:gd name="connsiteX123" fmla="*/ 146503 w 6209714"/>
              <a:gd name="connsiteY123" fmla="*/ 4293937 h 6209716"/>
              <a:gd name="connsiteX124" fmla="*/ 94790 w 6209714"/>
              <a:gd name="connsiteY124" fmla="*/ 4259597 h 6209716"/>
              <a:gd name="connsiteX125" fmla="*/ 60450 w 6209714"/>
              <a:gd name="connsiteY125" fmla="*/ 4207885 h 6209716"/>
              <a:gd name="connsiteX126" fmla="*/ 94790 w 6209714"/>
              <a:gd name="connsiteY126" fmla="*/ 4038523 h 6209716"/>
              <a:gd name="connsiteX127" fmla="*/ 4038521 w 6209714"/>
              <a:gd name="connsiteY127" fmla="*/ 94792 h 6209716"/>
              <a:gd name="connsiteX128" fmla="*/ 4149059 w 6209714"/>
              <a:gd name="connsiteY128" fmla="*/ 49006 h 6209716"/>
              <a:gd name="connsiteX129" fmla="*/ 3142157 w 6209714"/>
              <a:gd name="connsiteY129" fmla="*/ 1 h 6209716"/>
              <a:gd name="connsiteX130" fmla="*/ 3252695 w 6209714"/>
              <a:gd name="connsiteY130" fmla="*/ 45787 h 6209716"/>
              <a:gd name="connsiteX131" fmla="*/ 3252694 w 6209714"/>
              <a:gd name="connsiteY131" fmla="*/ 45787 h 6209716"/>
              <a:gd name="connsiteX132" fmla="*/ 3252694 w 6209714"/>
              <a:gd name="connsiteY132" fmla="*/ 266863 h 6209716"/>
              <a:gd name="connsiteX133" fmla="*/ 266862 w 6209714"/>
              <a:gd name="connsiteY133" fmla="*/ 3252694 h 6209716"/>
              <a:gd name="connsiteX134" fmla="*/ 97499 w 6209714"/>
              <a:gd name="connsiteY134" fmla="*/ 3287035 h 6209716"/>
              <a:gd name="connsiteX135" fmla="*/ 45787 w 6209714"/>
              <a:gd name="connsiteY135" fmla="*/ 3252695 h 6209716"/>
              <a:gd name="connsiteX136" fmla="*/ 11447 w 6209714"/>
              <a:gd name="connsiteY136" fmla="*/ 3200982 h 6209716"/>
              <a:gd name="connsiteX137" fmla="*/ 45787 w 6209714"/>
              <a:gd name="connsiteY137" fmla="*/ 3031619 h 6209716"/>
              <a:gd name="connsiteX138" fmla="*/ 3031619 w 6209714"/>
              <a:gd name="connsiteY138" fmla="*/ 45787 h 6209716"/>
              <a:gd name="connsiteX139" fmla="*/ 3142157 w 6209714"/>
              <a:gd name="connsiteY139" fmla="*/ 1 h 62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209714" h="6209716">
                <a:moveTo>
                  <a:pt x="5668759" y="4323373"/>
                </a:moveTo>
                <a:cubicBezTo>
                  <a:pt x="5708765" y="4323374"/>
                  <a:pt x="5748773" y="4338635"/>
                  <a:pt x="5779297" y="4369160"/>
                </a:cubicBezTo>
                <a:cubicBezTo>
                  <a:pt x="5840346" y="4430208"/>
                  <a:pt x="5840346" y="4529187"/>
                  <a:pt x="5779297" y="4590236"/>
                </a:cubicBezTo>
                <a:lnTo>
                  <a:pt x="4590237" y="5779295"/>
                </a:lnTo>
                <a:cubicBezTo>
                  <a:pt x="4529188" y="5840345"/>
                  <a:pt x="4430209" y="5840344"/>
                  <a:pt x="4369160" y="5779296"/>
                </a:cubicBezTo>
                <a:cubicBezTo>
                  <a:pt x="4308113" y="5718248"/>
                  <a:pt x="4308112" y="5619269"/>
                  <a:pt x="4369160" y="5558219"/>
                </a:cubicBezTo>
                <a:lnTo>
                  <a:pt x="5558220" y="4369159"/>
                </a:lnTo>
                <a:cubicBezTo>
                  <a:pt x="5588744" y="4338635"/>
                  <a:pt x="5628751" y="4323374"/>
                  <a:pt x="5668759" y="4323373"/>
                </a:cubicBezTo>
                <a:close/>
                <a:moveTo>
                  <a:pt x="5562289" y="3906360"/>
                </a:moveTo>
                <a:cubicBezTo>
                  <a:pt x="5602296" y="3906360"/>
                  <a:pt x="5642302" y="3921622"/>
                  <a:pt x="5672827" y="3952146"/>
                </a:cubicBezTo>
                <a:cubicBezTo>
                  <a:pt x="5733875" y="4013194"/>
                  <a:pt x="5733875" y="4112174"/>
                  <a:pt x="5672827" y="4173223"/>
                </a:cubicBezTo>
                <a:lnTo>
                  <a:pt x="4173223" y="5672826"/>
                </a:lnTo>
                <a:cubicBezTo>
                  <a:pt x="4112175" y="5733875"/>
                  <a:pt x="4013195" y="5733875"/>
                  <a:pt x="3952147" y="5672826"/>
                </a:cubicBezTo>
                <a:cubicBezTo>
                  <a:pt x="3891099" y="5611779"/>
                  <a:pt x="3891099" y="5512798"/>
                  <a:pt x="3952147" y="5451750"/>
                </a:cubicBezTo>
                <a:lnTo>
                  <a:pt x="5451751" y="3952146"/>
                </a:lnTo>
                <a:cubicBezTo>
                  <a:pt x="5482275" y="3921622"/>
                  <a:pt x="5522281" y="3906360"/>
                  <a:pt x="5562289" y="3906360"/>
                </a:cubicBezTo>
                <a:close/>
                <a:moveTo>
                  <a:pt x="5853353" y="3091817"/>
                </a:moveTo>
                <a:cubicBezTo>
                  <a:pt x="5893360" y="3091817"/>
                  <a:pt x="5933368" y="3107078"/>
                  <a:pt x="5963892" y="3137603"/>
                </a:cubicBezTo>
                <a:cubicBezTo>
                  <a:pt x="6024941" y="3198651"/>
                  <a:pt x="6024941" y="3297631"/>
                  <a:pt x="5963892" y="3358680"/>
                </a:cubicBezTo>
                <a:lnTo>
                  <a:pt x="3358679" y="5963892"/>
                </a:lnTo>
                <a:cubicBezTo>
                  <a:pt x="3297632" y="6024940"/>
                  <a:pt x="3198652" y="6024940"/>
                  <a:pt x="3137603" y="5963892"/>
                </a:cubicBezTo>
                <a:cubicBezTo>
                  <a:pt x="3076556" y="5902843"/>
                  <a:pt x="3076556" y="5803864"/>
                  <a:pt x="3137603" y="5742814"/>
                </a:cubicBezTo>
                <a:lnTo>
                  <a:pt x="5742814" y="3137603"/>
                </a:lnTo>
                <a:cubicBezTo>
                  <a:pt x="5773340" y="3107079"/>
                  <a:pt x="5813347" y="3091817"/>
                  <a:pt x="5853353" y="3091817"/>
                </a:cubicBezTo>
                <a:close/>
                <a:moveTo>
                  <a:pt x="5455985" y="2437751"/>
                </a:moveTo>
                <a:cubicBezTo>
                  <a:pt x="5495991" y="2437751"/>
                  <a:pt x="5535998" y="2453014"/>
                  <a:pt x="5566522" y="2483537"/>
                </a:cubicBezTo>
                <a:cubicBezTo>
                  <a:pt x="5627570" y="2544585"/>
                  <a:pt x="5627570" y="2643564"/>
                  <a:pt x="5566522" y="2704612"/>
                </a:cubicBezTo>
                <a:lnTo>
                  <a:pt x="2704613" y="5566523"/>
                </a:lnTo>
                <a:cubicBezTo>
                  <a:pt x="2643563" y="5627571"/>
                  <a:pt x="2544585" y="5627571"/>
                  <a:pt x="2483536" y="5566523"/>
                </a:cubicBezTo>
                <a:cubicBezTo>
                  <a:pt x="2422488" y="5505475"/>
                  <a:pt x="2422488" y="5406496"/>
                  <a:pt x="2483536" y="5345449"/>
                </a:cubicBezTo>
                <a:lnTo>
                  <a:pt x="5345447" y="2483537"/>
                </a:lnTo>
                <a:cubicBezTo>
                  <a:pt x="5375971" y="2453013"/>
                  <a:pt x="5415978" y="2437751"/>
                  <a:pt x="5455985" y="2437751"/>
                </a:cubicBezTo>
                <a:close/>
                <a:moveTo>
                  <a:pt x="6053391" y="2368297"/>
                </a:moveTo>
                <a:cubicBezTo>
                  <a:pt x="6093398" y="2368297"/>
                  <a:pt x="6133404" y="2383559"/>
                  <a:pt x="6163928" y="2414083"/>
                </a:cubicBezTo>
                <a:cubicBezTo>
                  <a:pt x="6224977" y="2475131"/>
                  <a:pt x="6224976" y="2574109"/>
                  <a:pt x="6163928" y="2635157"/>
                </a:cubicBezTo>
                <a:lnTo>
                  <a:pt x="2635156" y="6163931"/>
                </a:lnTo>
                <a:cubicBezTo>
                  <a:pt x="2574107" y="6224979"/>
                  <a:pt x="2475128" y="6224979"/>
                  <a:pt x="2414081" y="6163930"/>
                </a:cubicBezTo>
                <a:cubicBezTo>
                  <a:pt x="2353032" y="6102882"/>
                  <a:pt x="2353032" y="6003903"/>
                  <a:pt x="2414080" y="5942856"/>
                </a:cubicBezTo>
                <a:lnTo>
                  <a:pt x="5942854" y="2414083"/>
                </a:lnTo>
                <a:cubicBezTo>
                  <a:pt x="5973377" y="2383559"/>
                  <a:pt x="6013384" y="2368296"/>
                  <a:pt x="6053391" y="2368297"/>
                </a:cubicBezTo>
                <a:close/>
                <a:moveTo>
                  <a:pt x="5652992" y="1712788"/>
                </a:moveTo>
                <a:cubicBezTo>
                  <a:pt x="5692999" y="1712788"/>
                  <a:pt x="5733006" y="1728051"/>
                  <a:pt x="5763530" y="1758575"/>
                </a:cubicBezTo>
                <a:cubicBezTo>
                  <a:pt x="5824579" y="1819623"/>
                  <a:pt x="5824579" y="1918602"/>
                  <a:pt x="5763530" y="1979650"/>
                </a:cubicBezTo>
                <a:lnTo>
                  <a:pt x="1979648" y="5763532"/>
                </a:lnTo>
                <a:cubicBezTo>
                  <a:pt x="1918600" y="5824581"/>
                  <a:pt x="1819621" y="5824581"/>
                  <a:pt x="1758573" y="5763532"/>
                </a:cubicBezTo>
                <a:cubicBezTo>
                  <a:pt x="1697524" y="5702485"/>
                  <a:pt x="1697524" y="5603506"/>
                  <a:pt x="1758572" y="5542458"/>
                </a:cubicBezTo>
                <a:lnTo>
                  <a:pt x="5542456" y="1758575"/>
                </a:lnTo>
                <a:cubicBezTo>
                  <a:pt x="5572979" y="1728051"/>
                  <a:pt x="5612986" y="1712788"/>
                  <a:pt x="5652992" y="1712788"/>
                </a:cubicBezTo>
                <a:close/>
                <a:moveTo>
                  <a:pt x="5765377" y="1072454"/>
                </a:moveTo>
                <a:cubicBezTo>
                  <a:pt x="5805384" y="1072454"/>
                  <a:pt x="5845391" y="1087715"/>
                  <a:pt x="5875915" y="1118240"/>
                </a:cubicBezTo>
                <a:cubicBezTo>
                  <a:pt x="5936964" y="1179288"/>
                  <a:pt x="5936964" y="1278266"/>
                  <a:pt x="5875915" y="1339315"/>
                </a:cubicBezTo>
                <a:lnTo>
                  <a:pt x="1379827" y="5835402"/>
                </a:lnTo>
                <a:cubicBezTo>
                  <a:pt x="1318780" y="5896451"/>
                  <a:pt x="1219801" y="5896451"/>
                  <a:pt x="1158753" y="5835403"/>
                </a:cubicBezTo>
                <a:cubicBezTo>
                  <a:pt x="1097704" y="5774354"/>
                  <a:pt x="1097704" y="5675376"/>
                  <a:pt x="1158752" y="5614327"/>
                </a:cubicBezTo>
                <a:lnTo>
                  <a:pt x="5654840" y="1118240"/>
                </a:lnTo>
                <a:cubicBezTo>
                  <a:pt x="5685365" y="1087715"/>
                  <a:pt x="5725371" y="1072453"/>
                  <a:pt x="5765377" y="1072454"/>
                </a:cubicBezTo>
                <a:close/>
                <a:moveTo>
                  <a:pt x="4876761" y="905162"/>
                </a:moveTo>
                <a:cubicBezTo>
                  <a:pt x="4916768" y="905161"/>
                  <a:pt x="4956775" y="920424"/>
                  <a:pt x="4987299" y="950948"/>
                </a:cubicBezTo>
                <a:cubicBezTo>
                  <a:pt x="5048347" y="1011996"/>
                  <a:pt x="5048348" y="1110975"/>
                  <a:pt x="4987299" y="1172023"/>
                </a:cubicBezTo>
                <a:lnTo>
                  <a:pt x="1172023" y="4987299"/>
                </a:lnTo>
                <a:cubicBezTo>
                  <a:pt x="1110975" y="5048347"/>
                  <a:pt x="1011997" y="5048347"/>
                  <a:pt x="950948" y="4987299"/>
                </a:cubicBezTo>
                <a:cubicBezTo>
                  <a:pt x="889901" y="4926251"/>
                  <a:pt x="889901" y="4827273"/>
                  <a:pt x="950948" y="4766223"/>
                </a:cubicBezTo>
                <a:lnTo>
                  <a:pt x="4766224" y="950948"/>
                </a:lnTo>
                <a:cubicBezTo>
                  <a:pt x="4796748" y="920423"/>
                  <a:pt x="4836755" y="905161"/>
                  <a:pt x="4876761" y="905162"/>
                </a:cubicBezTo>
                <a:close/>
                <a:moveTo>
                  <a:pt x="3909102" y="816914"/>
                </a:moveTo>
                <a:cubicBezTo>
                  <a:pt x="3949109" y="816913"/>
                  <a:pt x="3989116" y="832177"/>
                  <a:pt x="4019640" y="862700"/>
                </a:cubicBezTo>
                <a:cubicBezTo>
                  <a:pt x="4080688" y="923749"/>
                  <a:pt x="4080688" y="1022727"/>
                  <a:pt x="4019639" y="1083775"/>
                </a:cubicBezTo>
                <a:lnTo>
                  <a:pt x="1083773" y="4019641"/>
                </a:lnTo>
                <a:cubicBezTo>
                  <a:pt x="1022725" y="4080690"/>
                  <a:pt x="923747" y="4080690"/>
                  <a:pt x="862698" y="4019641"/>
                </a:cubicBezTo>
                <a:cubicBezTo>
                  <a:pt x="801650" y="3958593"/>
                  <a:pt x="801650" y="3859615"/>
                  <a:pt x="862698" y="3798566"/>
                </a:cubicBezTo>
                <a:lnTo>
                  <a:pt x="3798565" y="862700"/>
                </a:lnTo>
                <a:cubicBezTo>
                  <a:pt x="3829089" y="832176"/>
                  <a:pt x="3869095" y="816914"/>
                  <a:pt x="3909102" y="816914"/>
                </a:cubicBezTo>
                <a:close/>
                <a:moveTo>
                  <a:pt x="5647989" y="661885"/>
                </a:moveTo>
                <a:cubicBezTo>
                  <a:pt x="5687996" y="661885"/>
                  <a:pt x="5728002" y="677147"/>
                  <a:pt x="5758526" y="707671"/>
                </a:cubicBezTo>
                <a:cubicBezTo>
                  <a:pt x="5819575" y="768719"/>
                  <a:pt x="5819575" y="867698"/>
                  <a:pt x="5758526" y="928746"/>
                </a:cubicBezTo>
                <a:lnTo>
                  <a:pt x="928746" y="5758526"/>
                </a:lnTo>
                <a:cubicBezTo>
                  <a:pt x="867698" y="5819575"/>
                  <a:pt x="768720" y="5819575"/>
                  <a:pt x="707671" y="5758526"/>
                </a:cubicBezTo>
                <a:cubicBezTo>
                  <a:pt x="646623" y="5697479"/>
                  <a:pt x="646623" y="5598499"/>
                  <a:pt x="707671" y="5537452"/>
                </a:cubicBezTo>
                <a:lnTo>
                  <a:pt x="5537452" y="707671"/>
                </a:lnTo>
                <a:cubicBezTo>
                  <a:pt x="5567976" y="677147"/>
                  <a:pt x="5607983" y="661885"/>
                  <a:pt x="5647989" y="661885"/>
                </a:cubicBezTo>
                <a:close/>
                <a:moveTo>
                  <a:pt x="1474806" y="616751"/>
                </a:moveTo>
                <a:cubicBezTo>
                  <a:pt x="1514812" y="616751"/>
                  <a:pt x="1554819" y="632013"/>
                  <a:pt x="1585344" y="662538"/>
                </a:cubicBezTo>
                <a:cubicBezTo>
                  <a:pt x="1646391" y="723585"/>
                  <a:pt x="1646391" y="822565"/>
                  <a:pt x="1585343" y="883614"/>
                </a:cubicBezTo>
                <a:lnTo>
                  <a:pt x="883610" y="1585347"/>
                </a:lnTo>
                <a:cubicBezTo>
                  <a:pt x="822561" y="1646396"/>
                  <a:pt x="723582" y="1646396"/>
                  <a:pt x="662534" y="1585347"/>
                </a:cubicBezTo>
                <a:cubicBezTo>
                  <a:pt x="601485" y="1524299"/>
                  <a:pt x="601485" y="1425320"/>
                  <a:pt x="662534" y="1364271"/>
                </a:cubicBezTo>
                <a:lnTo>
                  <a:pt x="1364267" y="662538"/>
                </a:lnTo>
                <a:cubicBezTo>
                  <a:pt x="1394791" y="632014"/>
                  <a:pt x="1434797" y="616751"/>
                  <a:pt x="1474806" y="616751"/>
                </a:cubicBezTo>
                <a:close/>
                <a:moveTo>
                  <a:pt x="4739155" y="514813"/>
                </a:moveTo>
                <a:cubicBezTo>
                  <a:pt x="4779162" y="514813"/>
                  <a:pt x="4819168" y="530075"/>
                  <a:pt x="4849693" y="560600"/>
                </a:cubicBezTo>
                <a:cubicBezTo>
                  <a:pt x="4910741" y="621648"/>
                  <a:pt x="4910741" y="720626"/>
                  <a:pt x="4849693" y="781675"/>
                </a:cubicBezTo>
                <a:lnTo>
                  <a:pt x="781672" y="4849695"/>
                </a:lnTo>
                <a:cubicBezTo>
                  <a:pt x="720624" y="4910743"/>
                  <a:pt x="621645" y="4910743"/>
                  <a:pt x="560597" y="4849695"/>
                </a:cubicBezTo>
                <a:cubicBezTo>
                  <a:pt x="499549" y="4788647"/>
                  <a:pt x="499549" y="4689668"/>
                  <a:pt x="560597" y="4628621"/>
                </a:cubicBezTo>
                <a:lnTo>
                  <a:pt x="4628618" y="560600"/>
                </a:lnTo>
                <a:cubicBezTo>
                  <a:pt x="4659142" y="530075"/>
                  <a:pt x="4699149" y="514813"/>
                  <a:pt x="4739155" y="514813"/>
                </a:cubicBezTo>
                <a:close/>
                <a:moveTo>
                  <a:pt x="3296768" y="373343"/>
                </a:moveTo>
                <a:cubicBezTo>
                  <a:pt x="3336775" y="373343"/>
                  <a:pt x="3376783" y="388605"/>
                  <a:pt x="3407307" y="419129"/>
                </a:cubicBezTo>
                <a:lnTo>
                  <a:pt x="3407305" y="419131"/>
                </a:lnTo>
                <a:cubicBezTo>
                  <a:pt x="3468355" y="480178"/>
                  <a:pt x="3468355" y="579157"/>
                  <a:pt x="3407305" y="640207"/>
                </a:cubicBezTo>
                <a:lnTo>
                  <a:pt x="640203" y="3407308"/>
                </a:lnTo>
                <a:cubicBezTo>
                  <a:pt x="594417" y="3453095"/>
                  <a:pt x="527294" y="3464541"/>
                  <a:pt x="470839" y="3441647"/>
                </a:cubicBezTo>
                <a:lnTo>
                  <a:pt x="419127" y="3407309"/>
                </a:lnTo>
                <a:lnTo>
                  <a:pt x="384788" y="3355597"/>
                </a:lnTo>
                <a:cubicBezTo>
                  <a:pt x="361894" y="3299141"/>
                  <a:pt x="373340" y="3232019"/>
                  <a:pt x="419127" y="3186233"/>
                </a:cubicBezTo>
                <a:lnTo>
                  <a:pt x="3186230" y="419130"/>
                </a:lnTo>
                <a:cubicBezTo>
                  <a:pt x="3216754" y="388605"/>
                  <a:pt x="3256761" y="373343"/>
                  <a:pt x="3296768" y="373343"/>
                </a:cubicBezTo>
                <a:close/>
                <a:moveTo>
                  <a:pt x="2401135" y="213070"/>
                </a:moveTo>
                <a:cubicBezTo>
                  <a:pt x="2441142" y="213070"/>
                  <a:pt x="2481148" y="228332"/>
                  <a:pt x="2511673" y="258857"/>
                </a:cubicBezTo>
                <a:lnTo>
                  <a:pt x="2511672" y="258858"/>
                </a:lnTo>
                <a:cubicBezTo>
                  <a:pt x="2572720" y="319906"/>
                  <a:pt x="2572720" y="418885"/>
                  <a:pt x="2511672" y="479934"/>
                </a:cubicBezTo>
                <a:lnTo>
                  <a:pt x="479933" y="2511671"/>
                </a:lnTo>
                <a:cubicBezTo>
                  <a:pt x="434147" y="2557457"/>
                  <a:pt x="367024" y="2568904"/>
                  <a:pt x="310570" y="2546011"/>
                </a:cubicBezTo>
                <a:lnTo>
                  <a:pt x="258858" y="2511672"/>
                </a:lnTo>
                <a:lnTo>
                  <a:pt x="224517" y="2459959"/>
                </a:lnTo>
                <a:cubicBezTo>
                  <a:pt x="201625" y="2403504"/>
                  <a:pt x="213071" y="2336382"/>
                  <a:pt x="258858" y="2290596"/>
                </a:cubicBezTo>
                <a:lnTo>
                  <a:pt x="2290596" y="258857"/>
                </a:lnTo>
                <a:cubicBezTo>
                  <a:pt x="2321121" y="228332"/>
                  <a:pt x="2361127" y="213070"/>
                  <a:pt x="2401135" y="213070"/>
                </a:cubicBezTo>
                <a:close/>
                <a:moveTo>
                  <a:pt x="4149059" y="49006"/>
                </a:moveTo>
                <a:cubicBezTo>
                  <a:pt x="4189066" y="49006"/>
                  <a:pt x="4229073" y="64267"/>
                  <a:pt x="4259597" y="94792"/>
                </a:cubicBezTo>
                <a:lnTo>
                  <a:pt x="4259596" y="94792"/>
                </a:lnTo>
                <a:cubicBezTo>
                  <a:pt x="4320645" y="155841"/>
                  <a:pt x="4320645" y="254821"/>
                  <a:pt x="4259596" y="315869"/>
                </a:cubicBezTo>
                <a:lnTo>
                  <a:pt x="315865" y="4259597"/>
                </a:lnTo>
                <a:cubicBezTo>
                  <a:pt x="270080" y="4305384"/>
                  <a:pt x="202957" y="4316831"/>
                  <a:pt x="146503" y="4293937"/>
                </a:cubicBezTo>
                <a:lnTo>
                  <a:pt x="94790" y="4259597"/>
                </a:lnTo>
                <a:lnTo>
                  <a:pt x="60450" y="4207885"/>
                </a:lnTo>
                <a:cubicBezTo>
                  <a:pt x="37557" y="4151431"/>
                  <a:pt x="49004" y="4084308"/>
                  <a:pt x="94790" y="4038523"/>
                </a:cubicBezTo>
                <a:lnTo>
                  <a:pt x="4038521" y="94792"/>
                </a:lnTo>
                <a:cubicBezTo>
                  <a:pt x="4069043" y="64267"/>
                  <a:pt x="4109051" y="49006"/>
                  <a:pt x="4149059" y="49006"/>
                </a:cubicBezTo>
                <a:close/>
                <a:moveTo>
                  <a:pt x="3142157" y="1"/>
                </a:moveTo>
                <a:cubicBezTo>
                  <a:pt x="3182163" y="0"/>
                  <a:pt x="3222171" y="15262"/>
                  <a:pt x="3252695" y="45787"/>
                </a:cubicBezTo>
                <a:lnTo>
                  <a:pt x="3252694" y="45787"/>
                </a:lnTo>
                <a:cubicBezTo>
                  <a:pt x="3313743" y="106835"/>
                  <a:pt x="3313743" y="205815"/>
                  <a:pt x="3252694" y="266863"/>
                </a:cubicBezTo>
                <a:lnTo>
                  <a:pt x="266862" y="3252694"/>
                </a:lnTo>
                <a:cubicBezTo>
                  <a:pt x="221076" y="3298481"/>
                  <a:pt x="153953" y="3309927"/>
                  <a:pt x="97499" y="3287035"/>
                </a:cubicBezTo>
                <a:lnTo>
                  <a:pt x="45787" y="3252695"/>
                </a:lnTo>
                <a:lnTo>
                  <a:pt x="11447" y="3200982"/>
                </a:lnTo>
                <a:cubicBezTo>
                  <a:pt x="-11446" y="3144527"/>
                  <a:pt x="0" y="3077405"/>
                  <a:pt x="45787" y="3031619"/>
                </a:cubicBezTo>
                <a:lnTo>
                  <a:pt x="3031619" y="45787"/>
                </a:lnTo>
                <a:cubicBezTo>
                  <a:pt x="3062143" y="15262"/>
                  <a:pt x="3102150" y="0"/>
                  <a:pt x="3142157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05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3532" y="2008261"/>
            <a:ext cx="11459126" cy="4097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2200" dirty="0" smtClean="0">
                <a:solidFill>
                  <a:srgbClr val="FF0000"/>
                </a:solidFill>
                <a:hlinkClick r:id="rId2"/>
              </a:rPr>
              <a:t>www.avfuel.com/Fuel/Alternative-Fuels/Unleaded-Avgas#FAQ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400050" indent="-40005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sz="2200" dirty="0" smtClean="0">
                <a:solidFill>
                  <a:srgbClr val="FF0000"/>
                </a:solidFill>
                <a:hlinkClick r:id="rId3"/>
              </a:rPr>
              <a:t>www.faa.gov/unleaded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400050" indent="-40005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FF0000"/>
                </a:solidFill>
                <a:hlinkClick r:id="rId4"/>
              </a:rPr>
              <a:t>https://www.aopa.org/advocacy/100-unleaded-avgas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400050" indent="-40005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2200" dirty="0">
                <a:solidFill>
                  <a:srgbClr val="FF0000"/>
                </a:solidFill>
                <a:hlinkClick r:id="rId5"/>
              </a:rPr>
              <a:t>://www.avweb.com/author/paulb</a:t>
            </a:r>
            <a:r>
              <a:rPr lang="en-US" sz="22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400050" indent="-4000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Keith </a:t>
            </a:r>
            <a:r>
              <a:rPr lang="en-US" sz="2400" b="1" dirty="0" smtClean="0"/>
              <a:t>Sawyer, Manager </a:t>
            </a:r>
            <a:r>
              <a:rPr lang="en-US" sz="2400" b="1" dirty="0"/>
              <a:t>of Alternative </a:t>
            </a:r>
            <a:r>
              <a:rPr lang="en-US" sz="2400" b="1" dirty="0" smtClean="0"/>
              <a:t>Fuels, Avfuel Corporation ksawyer@avfuel.com</a:t>
            </a:r>
            <a:endParaRPr lang="en-US" sz="2400" b="1" dirty="0"/>
          </a:p>
          <a:p>
            <a:pPr marL="400050" indent="-400050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US" sz="2500" dirty="0" smtClean="0"/>
          </a:p>
          <a:p>
            <a:pPr marL="400050" indent="-400050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1526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67052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Aviation &amp; SAF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8" y="1708350"/>
            <a:ext cx="2856739" cy="4200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7090" y="2865868"/>
            <a:ext cx="7998373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2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 Light"/>
                <a:ea typeface="Helvetica Neue LT Std 45 Light" charset="0"/>
                <a:cs typeface="Helvetica Neue LT Std 45 Light" charset="0"/>
              </a:rPr>
              <a:t>Aviation contributes 2% of global </a:t>
            </a: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greenhouse gas emissions </a:t>
            </a:r>
            <a:endParaRPr lang="en-US" sz="2000" dirty="0">
              <a:latin typeface="Roboto Light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spcAft>
                <a:spcPts val="2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 Light"/>
                <a:ea typeface="Helvetica Neue LT Std 45 Light" charset="0"/>
                <a:cs typeface="Helvetica Neue LT Std 45 Light" charset="0"/>
              </a:rPr>
              <a:t>Business aviation contributes 2% of this global </a:t>
            </a: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amount</a:t>
            </a:r>
          </a:p>
          <a:p>
            <a:pPr marL="380990" indent="-380990">
              <a:spcAft>
                <a:spcPts val="2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Business and General Aviation account for 4-5% of total US jet demand</a:t>
            </a:r>
            <a:endParaRPr lang="en-US" sz="2000" dirty="0">
              <a:latin typeface="Roboto Light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spcAft>
                <a:spcPts val="2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 Light"/>
                <a:ea typeface="Helvetica Neue LT Std 45 Light" charset="0"/>
                <a:cs typeface="Helvetica Neue LT Std 45 Light" charset="0"/>
              </a:rPr>
              <a:t>The largest potential reduction in emissions is adopting </a:t>
            </a: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SAF</a:t>
            </a:r>
            <a:endParaRPr lang="en-US" sz="2000" dirty="0">
              <a:latin typeface="Roboto Light"/>
              <a:ea typeface="Helvetica Neue LT Std 45 Light" charset="0"/>
              <a:cs typeface="Helvetica Neue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549D39-1AFB-904B-A690-1A7B367334CD}"/>
              </a:ext>
            </a:extLst>
          </p:cNvPr>
          <p:cNvGrpSpPr>
            <a:grpSpLocks/>
          </p:cNvGrpSpPr>
          <p:nvPr/>
        </p:nvGrpSpPr>
        <p:grpSpPr bwMode="auto">
          <a:xfrm>
            <a:off x="485574" y="1412638"/>
            <a:ext cx="9363275" cy="3826374"/>
            <a:chOff x="122397" y="36602"/>
            <a:chExt cx="9267811" cy="3825440"/>
          </a:xfrm>
        </p:grpSpPr>
        <p:sp>
          <p:nvSpPr>
            <p:cNvPr id="46089" name="Rectangle 26">
              <a:extLst>
                <a:ext uri="{FF2B5EF4-FFF2-40B4-BE49-F238E27FC236}">
                  <a16:creationId xmlns:a16="http://schemas.microsoft.com/office/drawing/2014/main" id="{84087E42-64FA-3946-8559-B2D9FB699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622035"/>
              <a:ext cx="3719119" cy="2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BAFF48-741C-4F08-BEFB-92B99DC6E2F5}"/>
                </a:ext>
              </a:extLst>
            </p:cNvPr>
            <p:cNvSpPr txBox="1"/>
            <p:nvPr/>
          </p:nvSpPr>
          <p:spPr>
            <a:xfrm>
              <a:off x="122397" y="36602"/>
              <a:ext cx="9267811" cy="2833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3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</a:t>
              </a:r>
              <a:r>
                <a:rPr lang="en-US" sz="6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you!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9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8" y="1708350"/>
            <a:ext cx="2856739" cy="4200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8502" y="1770493"/>
            <a:ext cx="7998373" cy="484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0"/>
              </a:spcAft>
              <a:buClr>
                <a:srgbClr val="C00000"/>
              </a:buClr>
            </a:pP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Q.	Approximately how many Jet gallons in the US are produced 	each year?</a:t>
            </a:r>
          </a:p>
          <a:p>
            <a:pPr>
              <a:spcAft>
                <a:spcPts val="2500"/>
              </a:spcAft>
              <a:buClr>
                <a:srgbClr val="C00000"/>
              </a:buClr>
            </a:pP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A.	29 billion jet gallons (100 billion worldwide) </a:t>
            </a:r>
            <a:r>
              <a:rPr lang="en-US" sz="1400" dirty="0" smtClean="0">
                <a:latin typeface="Roboto Light"/>
                <a:ea typeface="Helvetica Neue LT Std 45 Light" charset="0"/>
                <a:cs typeface="Helvetica Neue LT Std 45 Light" charset="0"/>
              </a:rPr>
              <a:t>*2019 data</a:t>
            </a:r>
          </a:p>
          <a:p>
            <a:pPr>
              <a:spcAft>
                <a:spcPts val="2500"/>
              </a:spcAft>
              <a:buClr>
                <a:srgbClr val="C00000"/>
              </a:buClr>
            </a:pP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Q.	How many SAF neat gallons in the US were produced in 	2022?</a:t>
            </a:r>
            <a:endParaRPr lang="en-US" sz="2000" dirty="0">
              <a:latin typeface="Roboto Light"/>
              <a:ea typeface="Helvetica Neue LT Std 45 Light" charset="0"/>
              <a:cs typeface="Helvetica Neue LT Std 45 Light" charset="0"/>
            </a:endParaRPr>
          </a:p>
          <a:p>
            <a:pPr>
              <a:spcAft>
                <a:spcPts val="2500"/>
              </a:spcAft>
              <a:buClr>
                <a:srgbClr val="C00000"/>
              </a:buClr>
            </a:pPr>
            <a:r>
              <a:rPr lang="en-US" sz="2000" dirty="0" smtClean="0">
                <a:latin typeface="Roboto Light"/>
                <a:ea typeface="Helvetica Neue LT Std 45 Light" charset="0"/>
                <a:cs typeface="Helvetica Neue LT Std 45 Light" charset="0"/>
              </a:rPr>
              <a:t>A.	20 million SAF gallons (66 million blended based on 70/30 	ratio)</a:t>
            </a:r>
            <a:endParaRPr lang="en-US" sz="2133" dirty="0" smtClean="0">
              <a:latin typeface="Roboto Light"/>
              <a:ea typeface="Roboto Light" charset="0"/>
              <a:cs typeface="Roboto Light" charset="0"/>
            </a:endParaRPr>
          </a:p>
          <a:p>
            <a:pPr marL="9524">
              <a:buClr>
                <a:srgbClr val="C00000"/>
              </a:buClr>
            </a:pPr>
            <a:r>
              <a:rPr lang="en-US" sz="2133" dirty="0" smtClean="0">
                <a:latin typeface="Roboto Light"/>
                <a:ea typeface="Roboto Light" charset="0"/>
                <a:cs typeface="Roboto Light" charset="0"/>
              </a:rPr>
              <a:t>Q.	Extra Credit:  How many avgas gallons are produced 	in the US each year?</a:t>
            </a:r>
          </a:p>
          <a:p>
            <a:pPr marL="9524">
              <a:buClr>
                <a:srgbClr val="C00000"/>
              </a:buClr>
            </a:pPr>
            <a:endParaRPr lang="en-US" sz="2133" dirty="0" smtClean="0">
              <a:latin typeface="Roboto Light"/>
              <a:ea typeface="Roboto Light" charset="0"/>
              <a:cs typeface="Roboto Light" charset="0"/>
            </a:endParaRPr>
          </a:p>
          <a:p>
            <a:pPr marL="9524">
              <a:buClr>
                <a:srgbClr val="C00000"/>
              </a:buClr>
            </a:pPr>
            <a:r>
              <a:rPr lang="en-US" sz="2133" dirty="0" smtClean="0">
                <a:latin typeface="Roboto Light"/>
                <a:ea typeface="Roboto Light" charset="0"/>
                <a:cs typeface="Roboto Light" charset="0"/>
              </a:rPr>
              <a:t>A.	170 million Avgas gallons</a:t>
            </a:r>
          </a:p>
        </p:txBody>
      </p:sp>
    </p:spTree>
    <p:extLst>
      <p:ext uri="{BB962C8B-B14F-4D97-AF65-F5344CB8AC3E}">
        <p14:creationId xmlns:p14="http://schemas.microsoft.com/office/powerpoint/2010/main" val="25921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0" y="419390"/>
            <a:ext cx="417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Sustainability/SAF Overview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Aviation &amp; SAF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619"/>
            <a:ext cx="2856739" cy="4200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4464" y="2060468"/>
            <a:ext cx="8607973" cy="665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When blended with refined jet, meets ASTM D-1655 (Jet A or Jet A-1</a:t>
            </a:r>
            <a:r>
              <a:rPr lang="en-US" sz="2000" dirty="0" smtClean="0">
                <a:latin typeface="Roboto"/>
                <a:ea typeface="Helvetica Neue LT Std 45 Light" charset="0"/>
                <a:cs typeface="Helvetica Neue LT Std 45 Light" charset="0"/>
              </a:rPr>
              <a:t>).  A typical blend is 30% neat and 70% refined jet</a:t>
            </a:r>
            <a:endParaRPr lang="en-US" sz="2000" dirty="0">
              <a:latin typeface="Roboto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Roboto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Seven pathways approved to convert feedstocks into SAF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Roboto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Low Carbon Fuel Standards – LCFS (credits) adopted in CA, OR &amp; WA </a:t>
            </a:r>
            <a:r>
              <a:rPr lang="en-US" sz="2000" dirty="0" smtClean="0">
                <a:latin typeface="Roboto"/>
                <a:ea typeface="Helvetica Neue LT Std 45 Light" charset="0"/>
                <a:cs typeface="Helvetica Neue LT Std 45 Light" charset="0"/>
              </a:rPr>
              <a:t> and legislation </a:t>
            </a: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pending for several other states and </a:t>
            </a:r>
            <a:r>
              <a:rPr lang="en-US" sz="2000" dirty="0" smtClean="0">
                <a:latin typeface="Roboto"/>
                <a:ea typeface="Helvetica Neue LT Std 45 Light" charset="0"/>
                <a:cs typeface="Helvetica Neue LT Std 45 Light" charset="0"/>
              </a:rPr>
              <a:t>Canada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Roboto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oboto"/>
                <a:ea typeface="Helvetica Neue LT Std 45 Light" charset="0"/>
                <a:cs typeface="Helvetica Neue LT Std 45 Light" charset="0"/>
              </a:rPr>
              <a:t>IRA 22 Legislation provides tax credits to SAF manufacturers and grants to SAF projects for manufacturing, transportation and blending/storage of SAF</a:t>
            </a:r>
          </a:p>
          <a:p>
            <a:pPr>
              <a:buClr>
                <a:srgbClr val="C00000"/>
              </a:buClr>
            </a:pPr>
            <a:endParaRPr lang="en-US" sz="2000" dirty="0" smtClean="0">
              <a:latin typeface="Roboto"/>
              <a:ea typeface="Helvetica Neue LT Std 45 Light" charset="0"/>
              <a:cs typeface="Helvetica Neue LT Std 45 Light" charset="0"/>
            </a:endParaRP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oboto"/>
              </a:rPr>
              <a:t>Each truck load of SAF to Colorado is equivalent to 19 metric tons of reduced CO2 emissions compared with fossil jet fuel = 5 cars off the road in a year. </a:t>
            </a:r>
            <a:endParaRPr lang="en-US" sz="2000" dirty="0">
              <a:latin typeface="Roboto Light"/>
              <a:ea typeface="Roboto Light" charset="0"/>
              <a:cs typeface="Roboto Light" charset="0"/>
            </a:endParaRPr>
          </a:p>
          <a:p>
            <a:pPr marL="1000099" lvl="1" indent="-380990">
              <a:buClr>
                <a:srgbClr val="C00000"/>
              </a:buClr>
              <a:buFont typeface="Wingdings" charset="2"/>
              <a:buChar char="§"/>
            </a:pPr>
            <a:endParaRPr lang="en-US" sz="2000" dirty="0">
              <a:latin typeface="Roboto Light"/>
              <a:ea typeface="Roboto Light" charset="0"/>
              <a:cs typeface="Roboto Light" charset="0"/>
            </a:endParaRPr>
          </a:p>
          <a:p>
            <a:pPr marL="390514" indent="-380990">
              <a:buClr>
                <a:srgbClr val="C00000"/>
              </a:buClr>
              <a:buFont typeface="Wingdings" charset="2"/>
              <a:buChar char="§"/>
            </a:pPr>
            <a:endParaRPr lang="en-US" sz="2133" dirty="0">
              <a:latin typeface="Roboto Light"/>
              <a:ea typeface="Roboto Light" charset="0"/>
              <a:cs typeface="Roboto Light" charset="0"/>
            </a:endParaRPr>
          </a:p>
          <a:p>
            <a:pPr marL="390514" indent="-380990">
              <a:buClr>
                <a:srgbClr val="C00000"/>
              </a:buClr>
              <a:buFont typeface="Wingdings" charset="2"/>
              <a:buChar char="§"/>
            </a:pPr>
            <a:endParaRPr lang="en-US" sz="2133" dirty="0">
              <a:latin typeface="Roboto Light"/>
              <a:ea typeface="Roboto Light" charset="0"/>
              <a:cs typeface="Roboto Light" charset="0"/>
            </a:endParaRPr>
          </a:p>
          <a:p>
            <a:pPr marL="390514" indent="-380990">
              <a:buClr>
                <a:srgbClr val="C00000"/>
              </a:buClr>
              <a:buFont typeface="Wingdings" charset="2"/>
              <a:buChar char="§"/>
            </a:pPr>
            <a:endParaRPr lang="en-US" sz="2133" dirty="0">
              <a:latin typeface="Roboto Light"/>
              <a:ea typeface="Roboto Light" charset="0"/>
              <a:cs typeface="Roboto Light" charset="0"/>
            </a:endParaRPr>
          </a:p>
          <a:p>
            <a:pPr marL="390514" indent="-380990">
              <a:buClr>
                <a:srgbClr val="C00000"/>
              </a:buClr>
              <a:buFont typeface="Wingdings" charset="2"/>
              <a:buChar char="§"/>
            </a:pPr>
            <a:endParaRPr lang="en-US" sz="2133" dirty="0">
              <a:latin typeface="Roboto Light"/>
              <a:ea typeface="Roboto Light" charset="0"/>
              <a:cs typeface="Roboto Light" charset="0"/>
            </a:endParaRPr>
          </a:p>
          <a:p>
            <a:pPr marL="390514" indent="-380990">
              <a:buClr>
                <a:srgbClr val="C00000"/>
              </a:buClr>
              <a:buFont typeface="Wingdings" charset="2"/>
              <a:buChar char="§"/>
            </a:pPr>
            <a:endParaRPr lang="en-US" sz="2133" dirty="0">
              <a:latin typeface="Roboto Light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3918E9-B45E-4C16-9DB7-968AB94313C0}"/>
              </a:ext>
            </a:extLst>
          </p:cNvPr>
          <p:cNvSpPr txBox="1">
            <a:spLocks/>
          </p:cNvSpPr>
          <p:nvPr/>
        </p:nvSpPr>
        <p:spPr>
          <a:xfrm>
            <a:off x="774589" y="93380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Achieving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Net </a:t>
            </a: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Lifecycle GHG Reductions </a:t>
            </a:r>
            <a:r>
              <a:rPr lang="en-US" sz="3300" b="1" dirty="0" smtClean="0">
                <a:solidFill>
                  <a:schemeClr val="accent6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With </a:t>
            </a: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SAF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0DE87ED-0A67-4DB3-A7D0-E1B2B0125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19548" r="13316" b="19894"/>
          <a:stretch/>
        </p:blipFill>
        <p:spPr bwMode="auto">
          <a:xfrm>
            <a:off x="786033" y="1758703"/>
            <a:ext cx="7988573" cy="367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514A36-A84F-4D1F-8DF4-4111FCD06326}"/>
              </a:ext>
            </a:extLst>
          </p:cNvPr>
          <p:cNvSpPr txBox="1"/>
          <p:nvPr/>
        </p:nvSpPr>
        <p:spPr>
          <a:xfrm>
            <a:off x="1264284" y="1854200"/>
            <a:ext cx="2493875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b="1" dirty="0">
                <a:latin typeface="Palatino"/>
                <a:cs typeface="Arial" panose="020B0604020202020204" pitchFamily="34" charset="0"/>
              </a:rPr>
              <a:t>Petroleum based Jet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0E910-4086-419A-8DC9-5D9718353AF3}"/>
              </a:ext>
            </a:extLst>
          </p:cNvPr>
          <p:cNvSpPr txBox="1"/>
          <p:nvPr/>
        </p:nvSpPr>
        <p:spPr>
          <a:xfrm>
            <a:off x="5453085" y="1822023"/>
            <a:ext cx="3034527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5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b="1" dirty="0">
                <a:latin typeface="Palatino"/>
                <a:cs typeface="Arial" panose="020B0604020202020204" pitchFamily="34" charset="0"/>
              </a:rPr>
              <a:t>Sustainable Aviation Fuel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72B06-C8A9-4E4E-8633-60E086F0B256}"/>
              </a:ext>
            </a:extLst>
          </p:cNvPr>
          <p:cNvSpPr txBox="1"/>
          <p:nvPr/>
        </p:nvSpPr>
        <p:spPr>
          <a:xfrm>
            <a:off x="9114620" y="2742240"/>
            <a:ext cx="2624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"/>
                <a:cs typeface="Arial" panose="020B0604020202020204" pitchFamily="34" charset="0"/>
              </a:rPr>
              <a:t>Result is a net reduction of additional GHG (CO2) being introduced into our biosphere.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0F435-DCE9-4754-8AE6-70C05F361813}"/>
              </a:ext>
            </a:extLst>
          </p:cNvPr>
          <p:cNvSpPr txBox="1"/>
          <p:nvPr/>
        </p:nvSpPr>
        <p:spPr>
          <a:xfrm>
            <a:off x="649462" y="5527109"/>
            <a:ext cx="400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"/>
                <a:cs typeface="Arial" panose="020B0604020202020204" pitchFamily="34" charset="0"/>
              </a:rPr>
              <a:t>Continuing to pull additional carbon from the ground and releasing it into the atmosphere as CO2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A5526-A245-4FD6-B442-8547858D7B86}"/>
              </a:ext>
            </a:extLst>
          </p:cNvPr>
          <p:cNvSpPr txBox="1"/>
          <p:nvPr/>
        </p:nvSpPr>
        <p:spPr>
          <a:xfrm>
            <a:off x="4887379" y="5246304"/>
            <a:ext cx="416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"/>
                <a:cs typeface="Arial" panose="020B0604020202020204" pitchFamily="34" charset="0"/>
              </a:rPr>
              <a:t>Acquiring the majority of our carbon from the atmosphere, via biology or recycling, and turning it back into fuel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631" y="5358844"/>
            <a:ext cx="1353564" cy="1410918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52723" y="6408150"/>
            <a:ext cx="27432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</a:rPr>
              <a:t>11</a:t>
            </a:r>
            <a:endParaRPr lang="en-US" dirty="0">
              <a:solidFill>
                <a:schemeClr val="bg1">
                  <a:lumMod val="65000"/>
                </a:schemeClr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51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0" y="419390"/>
            <a:ext cx="417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Sustainability/SAF Overview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87776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Aviation &amp; SAF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34151" y="2608848"/>
            <a:ext cx="671611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514" indent="-38099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SAF approved for turbine aircraft as a “drop in” </a:t>
            </a:r>
          </a:p>
          <a:p>
            <a:pPr marL="390514" indent="-38099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oboto"/>
                <a:ea typeface="Helvetica Neue LT Std 45 Light" charset="0"/>
                <a:cs typeface="Helvetica Neue LT Std 45 Light" charset="0"/>
              </a:rPr>
              <a:t>Approved by OEMs </a:t>
            </a: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and </a:t>
            </a:r>
            <a:r>
              <a:rPr lang="en-US" sz="2000" dirty="0" smtClean="0">
                <a:latin typeface="Roboto"/>
                <a:ea typeface="Helvetica Neue LT Std 45 Light" charset="0"/>
                <a:cs typeface="Helvetica Neue LT Std 45 Light" charset="0"/>
              </a:rPr>
              <a:t>by </a:t>
            </a: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ASTM</a:t>
            </a:r>
          </a:p>
          <a:p>
            <a:pPr marL="390514" indent="-38099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Recommended by FAA, EASA and other int’l agencies </a:t>
            </a:r>
          </a:p>
          <a:p>
            <a:pPr marL="390514" indent="-38099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Supported by GAMA, NATA, NBAA, IBAC, IATA, A4A, CAAFI, IATA, ICAO</a:t>
            </a:r>
          </a:p>
          <a:p>
            <a:pPr marL="390514" indent="-380990">
              <a:spcAft>
                <a:spcPts val="1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Roboto"/>
                <a:ea typeface="Helvetica Neue LT Std 45 Light" charset="0"/>
                <a:cs typeface="Helvetica Neue LT Std 45 Light" charset="0"/>
              </a:rPr>
              <a:t>450,000 flights have flown using SAF</a:t>
            </a:r>
          </a:p>
        </p:txBody>
      </p:sp>
      <p:pic>
        <p:nvPicPr>
          <p:cNvPr id="11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8" y="1847059"/>
            <a:ext cx="4455358" cy="4538831"/>
          </a:xfrm>
          <a:custGeom>
            <a:avLst/>
            <a:gdLst>
              <a:gd name="connsiteX0" fmla="*/ 5668759 w 6209714"/>
              <a:gd name="connsiteY0" fmla="*/ 4323373 h 6209716"/>
              <a:gd name="connsiteX1" fmla="*/ 5779297 w 6209714"/>
              <a:gd name="connsiteY1" fmla="*/ 4369160 h 6209716"/>
              <a:gd name="connsiteX2" fmla="*/ 5779297 w 6209714"/>
              <a:gd name="connsiteY2" fmla="*/ 4590236 h 6209716"/>
              <a:gd name="connsiteX3" fmla="*/ 4590237 w 6209714"/>
              <a:gd name="connsiteY3" fmla="*/ 5779295 h 6209716"/>
              <a:gd name="connsiteX4" fmla="*/ 4369160 w 6209714"/>
              <a:gd name="connsiteY4" fmla="*/ 5779296 h 6209716"/>
              <a:gd name="connsiteX5" fmla="*/ 4369160 w 6209714"/>
              <a:gd name="connsiteY5" fmla="*/ 5558219 h 6209716"/>
              <a:gd name="connsiteX6" fmla="*/ 5558220 w 6209714"/>
              <a:gd name="connsiteY6" fmla="*/ 4369159 h 6209716"/>
              <a:gd name="connsiteX7" fmla="*/ 5668759 w 6209714"/>
              <a:gd name="connsiteY7" fmla="*/ 4323373 h 6209716"/>
              <a:gd name="connsiteX8" fmla="*/ 5562289 w 6209714"/>
              <a:gd name="connsiteY8" fmla="*/ 3906360 h 6209716"/>
              <a:gd name="connsiteX9" fmla="*/ 5672827 w 6209714"/>
              <a:gd name="connsiteY9" fmla="*/ 3952146 h 6209716"/>
              <a:gd name="connsiteX10" fmla="*/ 5672827 w 6209714"/>
              <a:gd name="connsiteY10" fmla="*/ 4173223 h 6209716"/>
              <a:gd name="connsiteX11" fmla="*/ 4173223 w 6209714"/>
              <a:gd name="connsiteY11" fmla="*/ 5672826 h 6209716"/>
              <a:gd name="connsiteX12" fmla="*/ 3952147 w 6209714"/>
              <a:gd name="connsiteY12" fmla="*/ 5672826 h 6209716"/>
              <a:gd name="connsiteX13" fmla="*/ 3952147 w 6209714"/>
              <a:gd name="connsiteY13" fmla="*/ 5451750 h 6209716"/>
              <a:gd name="connsiteX14" fmla="*/ 5451751 w 6209714"/>
              <a:gd name="connsiteY14" fmla="*/ 3952146 h 6209716"/>
              <a:gd name="connsiteX15" fmla="*/ 5562289 w 6209714"/>
              <a:gd name="connsiteY15" fmla="*/ 3906360 h 6209716"/>
              <a:gd name="connsiteX16" fmla="*/ 5853353 w 6209714"/>
              <a:gd name="connsiteY16" fmla="*/ 3091817 h 6209716"/>
              <a:gd name="connsiteX17" fmla="*/ 5963892 w 6209714"/>
              <a:gd name="connsiteY17" fmla="*/ 3137603 h 6209716"/>
              <a:gd name="connsiteX18" fmla="*/ 5963892 w 6209714"/>
              <a:gd name="connsiteY18" fmla="*/ 3358680 h 6209716"/>
              <a:gd name="connsiteX19" fmla="*/ 3358679 w 6209714"/>
              <a:gd name="connsiteY19" fmla="*/ 5963892 h 6209716"/>
              <a:gd name="connsiteX20" fmla="*/ 3137603 w 6209714"/>
              <a:gd name="connsiteY20" fmla="*/ 5963892 h 6209716"/>
              <a:gd name="connsiteX21" fmla="*/ 3137603 w 6209714"/>
              <a:gd name="connsiteY21" fmla="*/ 5742814 h 6209716"/>
              <a:gd name="connsiteX22" fmla="*/ 5742814 w 6209714"/>
              <a:gd name="connsiteY22" fmla="*/ 3137603 h 6209716"/>
              <a:gd name="connsiteX23" fmla="*/ 5853353 w 6209714"/>
              <a:gd name="connsiteY23" fmla="*/ 3091817 h 6209716"/>
              <a:gd name="connsiteX24" fmla="*/ 5455985 w 6209714"/>
              <a:gd name="connsiteY24" fmla="*/ 2437751 h 6209716"/>
              <a:gd name="connsiteX25" fmla="*/ 5566522 w 6209714"/>
              <a:gd name="connsiteY25" fmla="*/ 2483537 h 6209716"/>
              <a:gd name="connsiteX26" fmla="*/ 5566522 w 6209714"/>
              <a:gd name="connsiteY26" fmla="*/ 2704612 h 6209716"/>
              <a:gd name="connsiteX27" fmla="*/ 2704613 w 6209714"/>
              <a:gd name="connsiteY27" fmla="*/ 5566523 h 6209716"/>
              <a:gd name="connsiteX28" fmla="*/ 2483536 w 6209714"/>
              <a:gd name="connsiteY28" fmla="*/ 5566523 h 6209716"/>
              <a:gd name="connsiteX29" fmla="*/ 2483536 w 6209714"/>
              <a:gd name="connsiteY29" fmla="*/ 5345449 h 6209716"/>
              <a:gd name="connsiteX30" fmla="*/ 5345447 w 6209714"/>
              <a:gd name="connsiteY30" fmla="*/ 2483537 h 6209716"/>
              <a:gd name="connsiteX31" fmla="*/ 5455985 w 6209714"/>
              <a:gd name="connsiteY31" fmla="*/ 2437751 h 6209716"/>
              <a:gd name="connsiteX32" fmla="*/ 6053391 w 6209714"/>
              <a:gd name="connsiteY32" fmla="*/ 2368297 h 6209716"/>
              <a:gd name="connsiteX33" fmla="*/ 6163928 w 6209714"/>
              <a:gd name="connsiteY33" fmla="*/ 2414083 h 6209716"/>
              <a:gd name="connsiteX34" fmla="*/ 6163928 w 6209714"/>
              <a:gd name="connsiteY34" fmla="*/ 2635157 h 6209716"/>
              <a:gd name="connsiteX35" fmla="*/ 2635156 w 6209714"/>
              <a:gd name="connsiteY35" fmla="*/ 6163931 h 6209716"/>
              <a:gd name="connsiteX36" fmla="*/ 2414081 w 6209714"/>
              <a:gd name="connsiteY36" fmla="*/ 6163930 h 6209716"/>
              <a:gd name="connsiteX37" fmla="*/ 2414080 w 6209714"/>
              <a:gd name="connsiteY37" fmla="*/ 5942856 h 6209716"/>
              <a:gd name="connsiteX38" fmla="*/ 5942854 w 6209714"/>
              <a:gd name="connsiteY38" fmla="*/ 2414083 h 6209716"/>
              <a:gd name="connsiteX39" fmla="*/ 6053391 w 6209714"/>
              <a:gd name="connsiteY39" fmla="*/ 2368297 h 6209716"/>
              <a:gd name="connsiteX40" fmla="*/ 5652992 w 6209714"/>
              <a:gd name="connsiteY40" fmla="*/ 1712788 h 6209716"/>
              <a:gd name="connsiteX41" fmla="*/ 5763530 w 6209714"/>
              <a:gd name="connsiteY41" fmla="*/ 1758575 h 6209716"/>
              <a:gd name="connsiteX42" fmla="*/ 5763530 w 6209714"/>
              <a:gd name="connsiteY42" fmla="*/ 1979650 h 6209716"/>
              <a:gd name="connsiteX43" fmla="*/ 1979648 w 6209714"/>
              <a:gd name="connsiteY43" fmla="*/ 5763532 h 6209716"/>
              <a:gd name="connsiteX44" fmla="*/ 1758573 w 6209714"/>
              <a:gd name="connsiteY44" fmla="*/ 5763532 h 6209716"/>
              <a:gd name="connsiteX45" fmla="*/ 1758572 w 6209714"/>
              <a:gd name="connsiteY45" fmla="*/ 5542458 h 6209716"/>
              <a:gd name="connsiteX46" fmla="*/ 5542456 w 6209714"/>
              <a:gd name="connsiteY46" fmla="*/ 1758575 h 6209716"/>
              <a:gd name="connsiteX47" fmla="*/ 5652992 w 6209714"/>
              <a:gd name="connsiteY47" fmla="*/ 1712788 h 6209716"/>
              <a:gd name="connsiteX48" fmla="*/ 5765377 w 6209714"/>
              <a:gd name="connsiteY48" fmla="*/ 1072454 h 6209716"/>
              <a:gd name="connsiteX49" fmla="*/ 5875915 w 6209714"/>
              <a:gd name="connsiteY49" fmla="*/ 1118240 h 6209716"/>
              <a:gd name="connsiteX50" fmla="*/ 5875915 w 6209714"/>
              <a:gd name="connsiteY50" fmla="*/ 1339315 h 6209716"/>
              <a:gd name="connsiteX51" fmla="*/ 1379827 w 6209714"/>
              <a:gd name="connsiteY51" fmla="*/ 5835402 h 6209716"/>
              <a:gd name="connsiteX52" fmla="*/ 1158753 w 6209714"/>
              <a:gd name="connsiteY52" fmla="*/ 5835403 h 6209716"/>
              <a:gd name="connsiteX53" fmla="*/ 1158752 w 6209714"/>
              <a:gd name="connsiteY53" fmla="*/ 5614327 h 6209716"/>
              <a:gd name="connsiteX54" fmla="*/ 5654840 w 6209714"/>
              <a:gd name="connsiteY54" fmla="*/ 1118240 h 6209716"/>
              <a:gd name="connsiteX55" fmla="*/ 5765377 w 6209714"/>
              <a:gd name="connsiteY55" fmla="*/ 1072454 h 6209716"/>
              <a:gd name="connsiteX56" fmla="*/ 4876761 w 6209714"/>
              <a:gd name="connsiteY56" fmla="*/ 905162 h 6209716"/>
              <a:gd name="connsiteX57" fmla="*/ 4987299 w 6209714"/>
              <a:gd name="connsiteY57" fmla="*/ 950948 h 6209716"/>
              <a:gd name="connsiteX58" fmla="*/ 4987299 w 6209714"/>
              <a:gd name="connsiteY58" fmla="*/ 1172023 h 6209716"/>
              <a:gd name="connsiteX59" fmla="*/ 1172023 w 6209714"/>
              <a:gd name="connsiteY59" fmla="*/ 4987299 h 6209716"/>
              <a:gd name="connsiteX60" fmla="*/ 950948 w 6209714"/>
              <a:gd name="connsiteY60" fmla="*/ 4987299 h 6209716"/>
              <a:gd name="connsiteX61" fmla="*/ 950948 w 6209714"/>
              <a:gd name="connsiteY61" fmla="*/ 4766223 h 6209716"/>
              <a:gd name="connsiteX62" fmla="*/ 4766224 w 6209714"/>
              <a:gd name="connsiteY62" fmla="*/ 950948 h 6209716"/>
              <a:gd name="connsiteX63" fmla="*/ 4876761 w 6209714"/>
              <a:gd name="connsiteY63" fmla="*/ 905162 h 6209716"/>
              <a:gd name="connsiteX64" fmla="*/ 3909102 w 6209714"/>
              <a:gd name="connsiteY64" fmla="*/ 816914 h 6209716"/>
              <a:gd name="connsiteX65" fmla="*/ 4019640 w 6209714"/>
              <a:gd name="connsiteY65" fmla="*/ 862700 h 6209716"/>
              <a:gd name="connsiteX66" fmla="*/ 4019639 w 6209714"/>
              <a:gd name="connsiteY66" fmla="*/ 1083775 h 6209716"/>
              <a:gd name="connsiteX67" fmla="*/ 1083773 w 6209714"/>
              <a:gd name="connsiteY67" fmla="*/ 4019641 h 6209716"/>
              <a:gd name="connsiteX68" fmla="*/ 862698 w 6209714"/>
              <a:gd name="connsiteY68" fmla="*/ 4019641 h 6209716"/>
              <a:gd name="connsiteX69" fmla="*/ 862698 w 6209714"/>
              <a:gd name="connsiteY69" fmla="*/ 3798566 h 6209716"/>
              <a:gd name="connsiteX70" fmla="*/ 3798565 w 6209714"/>
              <a:gd name="connsiteY70" fmla="*/ 862700 h 6209716"/>
              <a:gd name="connsiteX71" fmla="*/ 3909102 w 6209714"/>
              <a:gd name="connsiteY71" fmla="*/ 816914 h 6209716"/>
              <a:gd name="connsiteX72" fmla="*/ 5647989 w 6209714"/>
              <a:gd name="connsiteY72" fmla="*/ 661885 h 6209716"/>
              <a:gd name="connsiteX73" fmla="*/ 5758526 w 6209714"/>
              <a:gd name="connsiteY73" fmla="*/ 707671 h 6209716"/>
              <a:gd name="connsiteX74" fmla="*/ 5758526 w 6209714"/>
              <a:gd name="connsiteY74" fmla="*/ 928746 h 6209716"/>
              <a:gd name="connsiteX75" fmla="*/ 928746 w 6209714"/>
              <a:gd name="connsiteY75" fmla="*/ 5758526 h 6209716"/>
              <a:gd name="connsiteX76" fmla="*/ 707671 w 6209714"/>
              <a:gd name="connsiteY76" fmla="*/ 5758526 h 6209716"/>
              <a:gd name="connsiteX77" fmla="*/ 707671 w 6209714"/>
              <a:gd name="connsiteY77" fmla="*/ 5537452 h 6209716"/>
              <a:gd name="connsiteX78" fmla="*/ 5537452 w 6209714"/>
              <a:gd name="connsiteY78" fmla="*/ 707671 h 6209716"/>
              <a:gd name="connsiteX79" fmla="*/ 5647989 w 6209714"/>
              <a:gd name="connsiteY79" fmla="*/ 661885 h 6209716"/>
              <a:gd name="connsiteX80" fmla="*/ 1474806 w 6209714"/>
              <a:gd name="connsiteY80" fmla="*/ 616751 h 6209716"/>
              <a:gd name="connsiteX81" fmla="*/ 1585344 w 6209714"/>
              <a:gd name="connsiteY81" fmla="*/ 662538 h 6209716"/>
              <a:gd name="connsiteX82" fmla="*/ 1585343 w 6209714"/>
              <a:gd name="connsiteY82" fmla="*/ 883614 h 6209716"/>
              <a:gd name="connsiteX83" fmla="*/ 883610 w 6209714"/>
              <a:gd name="connsiteY83" fmla="*/ 1585347 h 6209716"/>
              <a:gd name="connsiteX84" fmla="*/ 662534 w 6209714"/>
              <a:gd name="connsiteY84" fmla="*/ 1585347 h 6209716"/>
              <a:gd name="connsiteX85" fmla="*/ 662534 w 6209714"/>
              <a:gd name="connsiteY85" fmla="*/ 1364271 h 6209716"/>
              <a:gd name="connsiteX86" fmla="*/ 1364267 w 6209714"/>
              <a:gd name="connsiteY86" fmla="*/ 662538 h 6209716"/>
              <a:gd name="connsiteX87" fmla="*/ 1474806 w 6209714"/>
              <a:gd name="connsiteY87" fmla="*/ 616751 h 6209716"/>
              <a:gd name="connsiteX88" fmla="*/ 4739155 w 6209714"/>
              <a:gd name="connsiteY88" fmla="*/ 514813 h 6209716"/>
              <a:gd name="connsiteX89" fmla="*/ 4849693 w 6209714"/>
              <a:gd name="connsiteY89" fmla="*/ 560600 h 6209716"/>
              <a:gd name="connsiteX90" fmla="*/ 4849693 w 6209714"/>
              <a:gd name="connsiteY90" fmla="*/ 781675 h 6209716"/>
              <a:gd name="connsiteX91" fmla="*/ 781672 w 6209714"/>
              <a:gd name="connsiteY91" fmla="*/ 4849695 h 6209716"/>
              <a:gd name="connsiteX92" fmla="*/ 560597 w 6209714"/>
              <a:gd name="connsiteY92" fmla="*/ 4849695 h 6209716"/>
              <a:gd name="connsiteX93" fmla="*/ 560597 w 6209714"/>
              <a:gd name="connsiteY93" fmla="*/ 4628621 h 6209716"/>
              <a:gd name="connsiteX94" fmla="*/ 4628618 w 6209714"/>
              <a:gd name="connsiteY94" fmla="*/ 560600 h 6209716"/>
              <a:gd name="connsiteX95" fmla="*/ 4739155 w 6209714"/>
              <a:gd name="connsiteY95" fmla="*/ 514813 h 6209716"/>
              <a:gd name="connsiteX96" fmla="*/ 3296768 w 6209714"/>
              <a:gd name="connsiteY96" fmla="*/ 373343 h 6209716"/>
              <a:gd name="connsiteX97" fmla="*/ 3407307 w 6209714"/>
              <a:gd name="connsiteY97" fmla="*/ 419129 h 6209716"/>
              <a:gd name="connsiteX98" fmla="*/ 3407305 w 6209714"/>
              <a:gd name="connsiteY98" fmla="*/ 419131 h 6209716"/>
              <a:gd name="connsiteX99" fmla="*/ 3407305 w 6209714"/>
              <a:gd name="connsiteY99" fmla="*/ 640207 h 6209716"/>
              <a:gd name="connsiteX100" fmla="*/ 640203 w 6209714"/>
              <a:gd name="connsiteY100" fmla="*/ 3407308 h 6209716"/>
              <a:gd name="connsiteX101" fmla="*/ 470839 w 6209714"/>
              <a:gd name="connsiteY101" fmla="*/ 3441647 h 6209716"/>
              <a:gd name="connsiteX102" fmla="*/ 419127 w 6209714"/>
              <a:gd name="connsiteY102" fmla="*/ 3407309 h 6209716"/>
              <a:gd name="connsiteX103" fmla="*/ 384788 w 6209714"/>
              <a:gd name="connsiteY103" fmla="*/ 3355597 h 6209716"/>
              <a:gd name="connsiteX104" fmla="*/ 419127 w 6209714"/>
              <a:gd name="connsiteY104" fmla="*/ 3186233 h 6209716"/>
              <a:gd name="connsiteX105" fmla="*/ 3186230 w 6209714"/>
              <a:gd name="connsiteY105" fmla="*/ 419130 h 6209716"/>
              <a:gd name="connsiteX106" fmla="*/ 3296768 w 6209714"/>
              <a:gd name="connsiteY106" fmla="*/ 373343 h 6209716"/>
              <a:gd name="connsiteX107" fmla="*/ 2401135 w 6209714"/>
              <a:gd name="connsiteY107" fmla="*/ 213070 h 6209716"/>
              <a:gd name="connsiteX108" fmla="*/ 2511673 w 6209714"/>
              <a:gd name="connsiteY108" fmla="*/ 258857 h 6209716"/>
              <a:gd name="connsiteX109" fmla="*/ 2511672 w 6209714"/>
              <a:gd name="connsiteY109" fmla="*/ 258858 h 6209716"/>
              <a:gd name="connsiteX110" fmla="*/ 2511672 w 6209714"/>
              <a:gd name="connsiteY110" fmla="*/ 479934 h 6209716"/>
              <a:gd name="connsiteX111" fmla="*/ 479933 w 6209714"/>
              <a:gd name="connsiteY111" fmla="*/ 2511671 h 6209716"/>
              <a:gd name="connsiteX112" fmla="*/ 310570 w 6209714"/>
              <a:gd name="connsiteY112" fmla="*/ 2546011 h 6209716"/>
              <a:gd name="connsiteX113" fmla="*/ 258858 w 6209714"/>
              <a:gd name="connsiteY113" fmla="*/ 2511672 h 6209716"/>
              <a:gd name="connsiteX114" fmla="*/ 224517 w 6209714"/>
              <a:gd name="connsiteY114" fmla="*/ 2459959 h 6209716"/>
              <a:gd name="connsiteX115" fmla="*/ 258858 w 6209714"/>
              <a:gd name="connsiteY115" fmla="*/ 2290596 h 6209716"/>
              <a:gd name="connsiteX116" fmla="*/ 2290596 w 6209714"/>
              <a:gd name="connsiteY116" fmla="*/ 258857 h 6209716"/>
              <a:gd name="connsiteX117" fmla="*/ 2401135 w 6209714"/>
              <a:gd name="connsiteY117" fmla="*/ 213070 h 6209716"/>
              <a:gd name="connsiteX118" fmla="*/ 4149059 w 6209714"/>
              <a:gd name="connsiteY118" fmla="*/ 49006 h 6209716"/>
              <a:gd name="connsiteX119" fmla="*/ 4259597 w 6209714"/>
              <a:gd name="connsiteY119" fmla="*/ 94792 h 6209716"/>
              <a:gd name="connsiteX120" fmla="*/ 4259596 w 6209714"/>
              <a:gd name="connsiteY120" fmla="*/ 94792 h 6209716"/>
              <a:gd name="connsiteX121" fmla="*/ 4259596 w 6209714"/>
              <a:gd name="connsiteY121" fmla="*/ 315869 h 6209716"/>
              <a:gd name="connsiteX122" fmla="*/ 315865 w 6209714"/>
              <a:gd name="connsiteY122" fmla="*/ 4259597 h 6209716"/>
              <a:gd name="connsiteX123" fmla="*/ 146503 w 6209714"/>
              <a:gd name="connsiteY123" fmla="*/ 4293937 h 6209716"/>
              <a:gd name="connsiteX124" fmla="*/ 94790 w 6209714"/>
              <a:gd name="connsiteY124" fmla="*/ 4259597 h 6209716"/>
              <a:gd name="connsiteX125" fmla="*/ 60450 w 6209714"/>
              <a:gd name="connsiteY125" fmla="*/ 4207885 h 6209716"/>
              <a:gd name="connsiteX126" fmla="*/ 94790 w 6209714"/>
              <a:gd name="connsiteY126" fmla="*/ 4038523 h 6209716"/>
              <a:gd name="connsiteX127" fmla="*/ 4038521 w 6209714"/>
              <a:gd name="connsiteY127" fmla="*/ 94792 h 6209716"/>
              <a:gd name="connsiteX128" fmla="*/ 4149059 w 6209714"/>
              <a:gd name="connsiteY128" fmla="*/ 49006 h 6209716"/>
              <a:gd name="connsiteX129" fmla="*/ 3142157 w 6209714"/>
              <a:gd name="connsiteY129" fmla="*/ 1 h 6209716"/>
              <a:gd name="connsiteX130" fmla="*/ 3252695 w 6209714"/>
              <a:gd name="connsiteY130" fmla="*/ 45787 h 6209716"/>
              <a:gd name="connsiteX131" fmla="*/ 3252694 w 6209714"/>
              <a:gd name="connsiteY131" fmla="*/ 45787 h 6209716"/>
              <a:gd name="connsiteX132" fmla="*/ 3252694 w 6209714"/>
              <a:gd name="connsiteY132" fmla="*/ 266863 h 6209716"/>
              <a:gd name="connsiteX133" fmla="*/ 266862 w 6209714"/>
              <a:gd name="connsiteY133" fmla="*/ 3252694 h 6209716"/>
              <a:gd name="connsiteX134" fmla="*/ 97499 w 6209714"/>
              <a:gd name="connsiteY134" fmla="*/ 3287035 h 6209716"/>
              <a:gd name="connsiteX135" fmla="*/ 45787 w 6209714"/>
              <a:gd name="connsiteY135" fmla="*/ 3252695 h 6209716"/>
              <a:gd name="connsiteX136" fmla="*/ 11447 w 6209714"/>
              <a:gd name="connsiteY136" fmla="*/ 3200982 h 6209716"/>
              <a:gd name="connsiteX137" fmla="*/ 45787 w 6209714"/>
              <a:gd name="connsiteY137" fmla="*/ 3031619 h 6209716"/>
              <a:gd name="connsiteX138" fmla="*/ 3031619 w 6209714"/>
              <a:gd name="connsiteY138" fmla="*/ 45787 h 6209716"/>
              <a:gd name="connsiteX139" fmla="*/ 3142157 w 6209714"/>
              <a:gd name="connsiteY139" fmla="*/ 1 h 62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209714" h="6209716">
                <a:moveTo>
                  <a:pt x="5668759" y="4323373"/>
                </a:moveTo>
                <a:cubicBezTo>
                  <a:pt x="5708765" y="4323374"/>
                  <a:pt x="5748773" y="4338635"/>
                  <a:pt x="5779297" y="4369160"/>
                </a:cubicBezTo>
                <a:cubicBezTo>
                  <a:pt x="5840346" y="4430208"/>
                  <a:pt x="5840346" y="4529187"/>
                  <a:pt x="5779297" y="4590236"/>
                </a:cubicBezTo>
                <a:lnTo>
                  <a:pt x="4590237" y="5779295"/>
                </a:lnTo>
                <a:cubicBezTo>
                  <a:pt x="4529188" y="5840345"/>
                  <a:pt x="4430209" y="5840344"/>
                  <a:pt x="4369160" y="5779296"/>
                </a:cubicBezTo>
                <a:cubicBezTo>
                  <a:pt x="4308113" y="5718248"/>
                  <a:pt x="4308112" y="5619269"/>
                  <a:pt x="4369160" y="5558219"/>
                </a:cubicBezTo>
                <a:lnTo>
                  <a:pt x="5558220" y="4369159"/>
                </a:lnTo>
                <a:cubicBezTo>
                  <a:pt x="5588744" y="4338635"/>
                  <a:pt x="5628751" y="4323374"/>
                  <a:pt x="5668759" y="4323373"/>
                </a:cubicBezTo>
                <a:close/>
                <a:moveTo>
                  <a:pt x="5562289" y="3906360"/>
                </a:moveTo>
                <a:cubicBezTo>
                  <a:pt x="5602296" y="3906360"/>
                  <a:pt x="5642302" y="3921622"/>
                  <a:pt x="5672827" y="3952146"/>
                </a:cubicBezTo>
                <a:cubicBezTo>
                  <a:pt x="5733875" y="4013194"/>
                  <a:pt x="5733875" y="4112174"/>
                  <a:pt x="5672827" y="4173223"/>
                </a:cubicBezTo>
                <a:lnTo>
                  <a:pt x="4173223" y="5672826"/>
                </a:lnTo>
                <a:cubicBezTo>
                  <a:pt x="4112175" y="5733875"/>
                  <a:pt x="4013195" y="5733875"/>
                  <a:pt x="3952147" y="5672826"/>
                </a:cubicBezTo>
                <a:cubicBezTo>
                  <a:pt x="3891099" y="5611779"/>
                  <a:pt x="3891099" y="5512798"/>
                  <a:pt x="3952147" y="5451750"/>
                </a:cubicBezTo>
                <a:lnTo>
                  <a:pt x="5451751" y="3952146"/>
                </a:lnTo>
                <a:cubicBezTo>
                  <a:pt x="5482275" y="3921622"/>
                  <a:pt x="5522281" y="3906360"/>
                  <a:pt x="5562289" y="3906360"/>
                </a:cubicBezTo>
                <a:close/>
                <a:moveTo>
                  <a:pt x="5853353" y="3091817"/>
                </a:moveTo>
                <a:cubicBezTo>
                  <a:pt x="5893360" y="3091817"/>
                  <a:pt x="5933368" y="3107078"/>
                  <a:pt x="5963892" y="3137603"/>
                </a:cubicBezTo>
                <a:cubicBezTo>
                  <a:pt x="6024941" y="3198651"/>
                  <a:pt x="6024941" y="3297631"/>
                  <a:pt x="5963892" y="3358680"/>
                </a:cubicBezTo>
                <a:lnTo>
                  <a:pt x="3358679" y="5963892"/>
                </a:lnTo>
                <a:cubicBezTo>
                  <a:pt x="3297632" y="6024940"/>
                  <a:pt x="3198652" y="6024940"/>
                  <a:pt x="3137603" y="5963892"/>
                </a:cubicBezTo>
                <a:cubicBezTo>
                  <a:pt x="3076556" y="5902843"/>
                  <a:pt x="3076556" y="5803864"/>
                  <a:pt x="3137603" y="5742814"/>
                </a:cubicBezTo>
                <a:lnTo>
                  <a:pt x="5742814" y="3137603"/>
                </a:lnTo>
                <a:cubicBezTo>
                  <a:pt x="5773340" y="3107079"/>
                  <a:pt x="5813347" y="3091817"/>
                  <a:pt x="5853353" y="3091817"/>
                </a:cubicBezTo>
                <a:close/>
                <a:moveTo>
                  <a:pt x="5455985" y="2437751"/>
                </a:moveTo>
                <a:cubicBezTo>
                  <a:pt x="5495991" y="2437751"/>
                  <a:pt x="5535998" y="2453014"/>
                  <a:pt x="5566522" y="2483537"/>
                </a:cubicBezTo>
                <a:cubicBezTo>
                  <a:pt x="5627570" y="2544585"/>
                  <a:pt x="5627570" y="2643564"/>
                  <a:pt x="5566522" y="2704612"/>
                </a:cubicBezTo>
                <a:lnTo>
                  <a:pt x="2704613" y="5566523"/>
                </a:lnTo>
                <a:cubicBezTo>
                  <a:pt x="2643563" y="5627571"/>
                  <a:pt x="2544585" y="5627571"/>
                  <a:pt x="2483536" y="5566523"/>
                </a:cubicBezTo>
                <a:cubicBezTo>
                  <a:pt x="2422488" y="5505475"/>
                  <a:pt x="2422488" y="5406496"/>
                  <a:pt x="2483536" y="5345449"/>
                </a:cubicBezTo>
                <a:lnTo>
                  <a:pt x="5345447" y="2483537"/>
                </a:lnTo>
                <a:cubicBezTo>
                  <a:pt x="5375971" y="2453013"/>
                  <a:pt x="5415978" y="2437751"/>
                  <a:pt x="5455985" y="2437751"/>
                </a:cubicBezTo>
                <a:close/>
                <a:moveTo>
                  <a:pt x="6053391" y="2368297"/>
                </a:moveTo>
                <a:cubicBezTo>
                  <a:pt x="6093398" y="2368297"/>
                  <a:pt x="6133404" y="2383559"/>
                  <a:pt x="6163928" y="2414083"/>
                </a:cubicBezTo>
                <a:cubicBezTo>
                  <a:pt x="6224977" y="2475131"/>
                  <a:pt x="6224976" y="2574109"/>
                  <a:pt x="6163928" y="2635157"/>
                </a:cubicBezTo>
                <a:lnTo>
                  <a:pt x="2635156" y="6163931"/>
                </a:lnTo>
                <a:cubicBezTo>
                  <a:pt x="2574107" y="6224979"/>
                  <a:pt x="2475128" y="6224979"/>
                  <a:pt x="2414081" y="6163930"/>
                </a:cubicBezTo>
                <a:cubicBezTo>
                  <a:pt x="2353032" y="6102882"/>
                  <a:pt x="2353032" y="6003903"/>
                  <a:pt x="2414080" y="5942856"/>
                </a:cubicBezTo>
                <a:lnTo>
                  <a:pt x="5942854" y="2414083"/>
                </a:lnTo>
                <a:cubicBezTo>
                  <a:pt x="5973377" y="2383559"/>
                  <a:pt x="6013384" y="2368296"/>
                  <a:pt x="6053391" y="2368297"/>
                </a:cubicBezTo>
                <a:close/>
                <a:moveTo>
                  <a:pt x="5652992" y="1712788"/>
                </a:moveTo>
                <a:cubicBezTo>
                  <a:pt x="5692999" y="1712788"/>
                  <a:pt x="5733006" y="1728051"/>
                  <a:pt x="5763530" y="1758575"/>
                </a:cubicBezTo>
                <a:cubicBezTo>
                  <a:pt x="5824579" y="1819623"/>
                  <a:pt x="5824579" y="1918602"/>
                  <a:pt x="5763530" y="1979650"/>
                </a:cubicBezTo>
                <a:lnTo>
                  <a:pt x="1979648" y="5763532"/>
                </a:lnTo>
                <a:cubicBezTo>
                  <a:pt x="1918600" y="5824581"/>
                  <a:pt x="1819621" y="5824581"/>
                  <a:pt x="1758573" y="5763532"/>
                </a:cubicBezTo>
                <a:cubicBezTo>
                  <a:pt x="1697524" y="5702485"/>
                  <a:pt x="1697524" y="5603506"/>
                  <a:pt x="1758572" y="5542458"/>
                </a:cubicBezTo>
                <a:lnTo>
                  <a:pt x="5542456" y="1758575"/>
                </a:lnTo>
                <a:cubicBezTo>
                  <a:pt x="5572979" y="1728051"/>
                  <a:pt x="5612986" y="1712788"/>
                  <a:pt x="5652992" y="1712788"/>
                </a:cubicBezTo>
                <a:close/>
                <a:moveTo>
                  <a:pt x="5765377" y="1072454"/>
                </a:moveTo>
                <a:cubicBezTo>
                  <a:pt x="5805384" y="1072454"/>
                  <a:pt x="5845391" y="1087715"/>
                  <a:pt x="5875915" y="1118240"/>
                </a:cubicBezTo>
                <a:cubicBezTo>
                  <a:pt x="5936964" y="1179288"/>
                  <a:pt x="5936964" y="1278266"/>
                  <a:pt x="5875915" y="1339315"/>
                </a:cubicBezTo>
                <a:lnTo>
                  <a:pt x="1379827" y="5835402"/>
                </a:lnTo>
                <a:cubicBezTo>
                  <a:pt x="1318780" y="5896451"/>
                  <a:pt x="1219801" y="5896451"/>
                  <a:pt x="1158753" y="5835403"/>
                </a:cubicBezTo>
                <a:cubicBezTo>
                  <a:pt x="1097704" y="5774354"/>
                  <a:pt x="1097704" y="5675376"/>
                  <a:pt x="1158752" y="5614327"/>
                </a:cubicBezTo>
                <a:lnTo>
                  <a:pt x="5654840" y="1118240"/>
                </a:lnTo>
                <a:cubicBezTo>
                  <a:pt x="5685365" y="1087715"/>
                  <a:pt x="5725371" y="1072453"/>
                  <a:pt x="5765377" y="1072454"/>
                </a:cubicBezTo>
                <a:close/>
                <a:moveTo>
                  <a:pt x="4876761" y="905162"/>
                </a:moveTo>
                <a:cubicBezTo>
                  <a:pt x="4916768" y="905161"/>
                  <a:pt x="4956775" y="920424"/>
                  <a:pt x="4987299" y="950948"/>
                </a:cubicBezTo>
                <a:cubicBezTo>
                  <a:pt x="5048347" y="1011996"/>
                  <a:pt x="5048348" y="1110975"/>
                  <a:pt x="4987299" y="1172023"/>
                </a:cubicBezTo>
                <a:lnTo>
                  <a:pt x="1172023" y="4987299"/>
                </a:lnTo>
                <a:cubicBezTo>
                  <a:pt x="1110975" y="5048347"/>
                  <a:pt x="1011997" y="5048347"/>
                  <a:pt x="950948" y="4987299"/>
                </a:cubicBezTo>
                <a:cubicBezTo>
                  <a:pt x="889901" y="4926251"/>
                  <a:pt x="889901" y="4827273"/>
                  <a:pt x="950948" y="4766223"/>
                </a:cubicBezTo>
                <a:lnTo>
                  <a:pt x="4766224" y="950948"/>
                </a:lnTo>
                <a:cubicBezTo>
                  <a:pt x="4796748" y="920423"/>
                  <a:pt x="4836755" y="905161"/>
                  <a:pt x="4876761" y="905162"/>
                </a:cubicBezTo>
                <a:close/>
                <a:moveTo>
                  <a:pt x="3909102" y="816914"/>
                </a:moveTo>
                <a:cubicBezTo>
                  <a:pt x="3949109" y="816913"/>
                  <a:pt x="3989116" y="832177"/>
                  <a:pt x="4019640" y="862700"/>
                </a:cubicBezTo>
                <a:cubicBezTo>
                  <a:pt x="4080688" y="923749"/>
                  <a:pt x="4080688" y="1022727"/>
                  <a:pt x="4019639" y="1083775"/>
                </a:cubicBezTo>
                <a:lnTo>
                  <a:pt x="1083773" y="4019641"/>
                </a:lnTo>
                <a:cubicBezTo>
                  <a:pt x="1022725" y="4080690"/>
                  <a:pt x="923747" y="4080690"/>
                  <a:pt x="862698" y="4019641"/>
                </a:cubicBezTo>
                <a:cubicBezTo>
                  <a:pt x="801650" y="3958593"/>
                  <a:pt x="801650" y="3859615"/>
                  <a:pt x="862698" y="3798566"/>
                </a:cubicBezTo>
                <a:lnTo>
                  <a:pt x="3798565" y="862700"/>
                </a:lnTo>
                <a:cubicBezTo>
                  <a:pt x="3829089" y="832176"/>
                  <a:pt x="3869095" y="816914"/>
                  <a:pt x="3909102" y="816914"/>
                </a:cubicBezTo>
                <a:close/>
                <a:moveTo>
                  <a:pt x="5647989" y="661885"/>
                </a:moveTo>
                <a:cubicBezTo>
                  <a:pt x="5687996" y="661885"/>
                  <a:pt x="5728002" y="677147"/>
                  <a:pt x="5758526" y="707671"/>
                </a:cubicBezTo>
                <a:cubicBezTo>
                  <a:pt x="5819575" y="768719"/>
                  <a:pt x="5819575" y="867698"/>
                  <a:pt x="5758526" y="928746"/>
                </a:cubicBezTo>
                <a:lnTo>
                  <a:pt x="928746" y="5758526"/>
                </a:lnTo>
                <a:cubicBezTo>
                  <a:pt x="867698" y="5819575"/>
                  <a:pt x="768720" y="5819575"/>
                  <a:pt x="707671" y="5758526"/>
                </a:cubicBezTo>
                <a:cubicBezTo>
                  <a:pt x="646623" y="5697479"/>
                  <a:pt x="646623" y="5598499"/>
                  <a:pt x="707671" y="5537452"/>
                </a:cubicBezTo>
                <a:lnTo>
                  <a:pt x="5537452" y="707671"/>
                </a:lnTo>
                <a:cubicBezTo>
                  <a:pt x="5567976" y="677147"/>
                  <a:pt x="5607983" y="661885"/>
                  <a:pt x="5647989" y="661885"/>
                </a:cubicBezTo>
                <a:close/>
                <a:moveTo>
                  <a:pt x="1474806" y="616751"/>
                </a:moveTo>
                <a:cubicBezTo>
                  <a:pt x="1514812" y="616751"/>
                  <a:pt x="1554819" y="632013"/>
                  <a:pt x="1585344" y="662538"/>
                </a:cubicBezTo>
                <a:cubicBezTo>
                  <a:pt x="1646391" y="723585"/>
                  <a:pt x="1646391" y="822565"/>
                  <a:pt x="1585343" y="883614"/>
                </a:cubicBezTo>
                <a:lnTo>
                  <a:pt x="883610" y="1585347"/>
                </a:lnTo>
                <a:cubicBezTo>
                  <a:pt x="822561" y="1646396"/>
                  <a:pt x="723582" y="1646396"/>
                  <a:pt x="662534" y="1585347"/>
                </a:cubicBezTo>
                <a:cubicBezTo>
                  <a:pt x="601485" y="1524299"/>
                  <a:pt x="601485" y="1425320"/>
                  <a:pt x="662534" y="1364271"/>
                </a:cubicBezTo>
                <a:lnTo>
                  <a:pt x="1364267" y="662538"/>
                </a:lnTo>
                <a:cubicBezTo>
                  <a:pt x="1394791" y="632014"/>
                  <a:pt x="1434797" y="616751"/>
                  <a:pt x="1474806" y="616751"/>
                </a:cubicBezTo>
                <a:close/>
                <a:moveTo>
                  <a:pt x="4739155" y="514813"/>
                </a:moveTo>
                <a:cubicBezTo>
                  <a:pt x="4779162" y="514813"/>
                  <a:pt x="4819168" y="530075"/>
                  <a:pt x="4849693" y="560600"/>
                </a:cubicBezTo>
                <a:cubicBezTo>
                  <a:pt x="4910741" y="621648"/>
                  <a:pt x="4910741" y="720626"/>
                  <a:pt x="4849693" y="781675"/>
                </a:cubicBezTo>
                <a:lnTo>
                  <a:pt x="781672" y="4849695"/>
                </a:lnTo>
                <a:cubicBezTo>
                  <a:pt x="720624" y="4910743"/>
                  <a:pt x="621645" y="4910743"/>
                  <a:pt x="560597" y="4849695"/>
                </a:cubicBezTo>
                <a:cubicBezTo>
                  <a:pt x="499549" y="4788647"/>
                  <a:pt x="499549" y="4689668"/>
                  <a:pt x="560597" y="4628621"/>
                </a:cubicBezTo>
                <a:lnTo>
                  <a:pt x="4628618" y="560600"/>
                </a:lnTo>
                <a:cubicBezTo>
                  <a:pt x="4659142" y="530075"/>
                  <a:pt x="4699149" y="514813"/>
                  <a:pt x="4739155" y="514813"/>
                </a:cubicBezTo>
                <a:close/>
                <a:moveTo>
                  <a:pt x="3296768" y="373343"/>
                </a:moveTo>
                <a:cubicBezTo>
                  <a:pt x="3336775" y="373343"/>
                  <a:pt x="3376783" y="388605"/>
                  <a:pt x="3407307" y="419129"/>
                </a:cubicBezTo>
                <a:lnTo>
                  <a:pt x="3407305" y="419131"/>
                </a:lnTo>
                <a:cubicBezTo>
                  <a:pt x="3468355" y="480178"/>
                  <a:pt x="3468355" y="579157"/>
                  <a:pt x="3407305" y="640207"/>
                </a:cubicBezTo>
                <a:lnTo>
                  <a:pt x="640203" y="3407308"/>
                </a:lnTo>
                <a:cubicBezTo>
                  <a:pt x="594417" y="3453095"/>
                  <a:pt x="527294" y="3464541"/>
                  <a:pt x="470839" y="3441647"/>
                </a:cubicBezTo>
                <a:lnTo>
                  <a:pt x="419127" y="3407309"/>
                </a:lnTo>
                <a:lnTo>
                  <a:pt x="384788" y="3355597"/>
                </a:lnTo>
                <a:cubicBezTo>
                  <a:pt x="361894" y="3299141"/>
                  <a:pt x="373340" y="3232019"/>
                  <a:pt x="419127" y="3186233"/>
                </a:cubicBezTo>
                <a:lnTo>
                  <a:pt x="3186230" y="419130"/>
                </a:lnTo>
                <a:cubicBezTo>
                  <a:pt x="3216754" y="388605"/>
                  <a:pt x="3256761" y="373343"/>
                  <a:pt x="3296768" y="373343"/>
                </a:cubicBezTo>
                <a:close/>
                <a:moveTo>
                  <a:pt x="2401135" y="213070"/>
                </a:moveTo>
                <a:cubicBezTo>
                  <a:pt x="2441142" y="213070"/>
                  <a:pt x="2481148" y="228332"/>
                  <a:pt x="2511673" y="258857"/>
                </a:cubicBezTo>
                <a:lnTo>
                  <a:pt x="2511672" y="258858"/>
                </a:lnTo>
                <a:cubicBezTo>
                  <a:pt x="2572720" y="319906"/>
                  <a:pt x="2572720" y="418885"/>
                  <a:pt x="2511672" y="479934"/>
                </a:cubicBezTo>
                <a:lnTo>
                  <a:pt x="479933" y="2511671"/>
                </a:lnTo>
                <a:cubicBezTo>
                  <a:pt x="434147" y="2557457"/>
                  <a:pt x="367024" y="2568904"/>
                  <a:pt x="310570" y="2546011"/>
                </a:cubicBezTo>
                <a:lnTo>
                  <a:pt x="258858" y="2511672"/>
                </a:lnTo>
                <a:lnTo>
                  <a:pt x="224517" y="2459959"/>
                </a:lnTo>
                <a:cubicBezTo>
                  <a:pt x="201625" y="2403504"/>
                  <a:pt x="213071" y="2336382"/>
                  <a:pt x="258858" y="2290596"/>
                </a:cubicBezTo>
                <a:lnTo>
                  <a:pt x="2290596" y="258857"/>
                </a:lnTo>
                <a:cubicBezTo>
                  <a:pt x="2321121" y="228332"/>
                  <a:pt x="2361127" y="213070"/>
                  <a:pt x="2401135" y="213070"/>
                </a:cubicBezTo>
                <a:close/>
                <a:moveTo>
                  <a:pt x="4149059" y="49006"/>
                </a:moveTo>
                <a:cubicBezTo>
                  <a:pt x="4189066" y="49006"/>
                  <a:pt x="4229073" y="64267"/>
                  <a:pt x="4259597" y="94792"/>
                </a:cubicBezTo>
                <a:lnTo>
                  <a:pt x="4259596" y="94792"/>
                </a:lnTo>
                <a:cubicBezTo>
                  <a:pt x="4320645" y="155841"/>
                  <a:pt x="4320645" y="254821"/>
                  <a:pt x="4259596" y="315869"/>
                </a:cubicBezTo>
                <a:lnTo>
                  <a:pt x="315865" y="4259597"/>
                </a:lnTo>
                <a:cubicBezTo>
                  <a:pt x="270080" y="4305384"/>
                  <a:pt x="202957" y="4316831"/>
                  <a:pt x="146503" y="4293937"/>
                </a:cubicBezTo>
                <a:lnTo>
                  <a:pt x="94790" y="4259597"/>
                </a:lnTo>
                <a:lnTo>
                  <a:pt x="60450" y="4207885"/>
                </a:lnTo>
                <a:cubicBezTo>
                  <a:pt x="37557" y="4151431"/>
                  <a:pt x="49004" y="4084308"/>
                  <a:pt x="94790" y="4038523"/>
                </a:cubicBezTo>
                <a:lnTo>
                  <a:pt x="4038521" y="94792"/>
                </a:lnTo>
                <a:cubicBezTo>
                  <a:pt x="4069043" y="64267"/>
                  <a:pt x="4109051" y="49006"/>
                  <a:pt x="4149059" y="49006"/>
                </a:cubicBezTo>
                <a:close/>
                <a:moveTo>
                  <a:pt x="3142157" y="1"/>
                </a:moveTo>
                <a:cubicBezTo>
                  <a:pt x="3182163" y="0"/>
                  <a:pt x="3222171" y="15262"/>
                  <a:pt x="3252695" y="45787"/>
                </a:cubicBezTo>
                <a:lnTo>
                  <a:pt x="3252694" y="45787"/>
                </a:lnTo>
                <a:cubicBezTo>
                  <a:pt x="3313743" y="106835"/>
                  <a:pt x="3313743" y="205815"/>
                  <a:pt x="3252694" y="266863"/>
                </a:cubicBezTo>
                <a:lnTo>
                  <a:pt x="266862" y="3252694"/>
                </a:lnTo>
                <a:cubicBezTo>
                  <a:pt x="221076" y="3298481"/>
                  <a:pt x="153953" y="3309927"/>
                  <a:pt x="97499" y="3287035"/>
                </a:cubicBezTo>
                <a:lnTo>
                  <a:pt x="45787" y="3252695"/>
                </a:lnTo>
                <a:lnTo>
                  <a:pt x="11447" y="3200982"/>
                </a:lnTo>
                <a:cubicBezTo>
                  <a:pt x="-11446" y="3144527"/>
                  <a:pt x="0" y="3077405"/>
                  <a:pt x="45787" y="3031619"/>
                </a:cubicBezTo>
                <a:lnTo>
                  <a:pt x="3031619" y="45787"/>
                </a:lnTo>
                <a:cubicBezTo>
                  <a:pt x="3062143" y="15262"/>
                  <a:pt x="3102150" y="0"/>
                  <a:pt x="3142157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73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6120354"/>
            <a:ext cx="609142" cy="634953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7B523AD-F058-42A7-9E7F-6A02E676A71D}"/>
              </a:ext>
            </a:extLst>
          </p:cNvPr>
          <p:cNvSpPr/>
          <p:nvPr/>
        </p:nvSpPr>
        <p:spPr>
          <a:xfrm>
            <a:off x="190043" y="6379171"/>
            <a:ext cx="10284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Announced intentions. Not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comprehensive; CAAFI estimates (based on technology used &amp; public reports) where production slates are not specified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2542" y="1518881"/>
            <a:ext cx="11086916" cy="4860290"/>
            <a:chOff x="309913" y="1518881"/>
            <a:chExt cx="11086916" cy="4860290"/>
          </a:xfrm>
        </p:grpSpPr>
        <p:graphicFrame>
          <p:nvGraphicFramePr>
            <p:cNvPr id="64" name="Content Placeholder 7">
              <a:extLst>
                <a:ext uri="{FF2B5EF4-FFF2-40B4-BE49-F238E27FC236}">
                  <a16:creationId xmlns:a16="http://schemas.microsoft.com/office/drawing/2014/main" id="{70DFBFF3-FC5B-441A-854B-8C49F2B3A7B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309913" y="1518881"/>
            <a:ext cx="11086916" cy="48602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68" name="Picture 6">
              <a:extLst>
                <a:ext uri="{FF2B5EF4-FFF2-40B4-BE49-F238E27FC236}">
                  <a16:creationId xmlns:a16="http://schemas.microsoft.com/office/drawing/2014/main" id="{F1BBCDE4-C612-47AB-8648-6F6867766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75" y="2278192"/>
              <a:ext cx="1091243" cy="32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C3EA2D4-3128-4EB0-AFB5-A620BE388A92}"/>
                </a:ext>
              </a:extLst>
            </p:cNvPr>
            <p:cNvSpPr txBox="1"/>
            <p:nvPr/>
          </p:nvSpPr>
          <p:spPr>
            <a:xfrm>
              <a:off x="1070149" y="1988230"/>
              <a:ext cx="1289716" cy="396560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Paramount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C74E811-213A-48CC-AAB1-31633BB7EAB7}"/>
                </a:ext>
              </a:extLst>
            </p:cNvPr>
            <p:cNvSpPr txBox="1"/>
            <p:nvPr/>
          </p:nvSpPr>
          <p:spPr>
            <a:xfrm>
              <a:off x="1458093" y="2459140"/>
              <a:ext cx="901772" cy="396560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Porvoo</a:t>
              </a:r>
            </a:p>
          </p:txBody>
        </p:sp>
        <p:pic>
          <p:nvPicPr>
            <p:cNvPr id="71" name="Picture 4">
              <a:extLst>
                <a:ext uri="{FF2B5EF4-FFF2-40B4-BE49-F238E27FC236}">
                  <a16:creationId xmlns:a16="http://schemas.microsoft.com/office/drawing/2014/main" id="{7C134458-0C3D-4AE6-B061-4A265081A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73" y="2841826"/>
              <a:ext cx="925128" cy="28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BE2D8CC-EF31-4F01-B548-1DB23B477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t="31624" r="-3" b="25849"/>
            <a:stretch/>
          </p:blipFill>
          <p:spPr>
            <a:xfrm>
              <a:off x="1056394" y="5065436"/>
              <a:ext cx="979535" cy="416552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85286B1-A917-4157-8CFA-8867FE7F849D}"/>
                </a:ext>
              </a:extLst>
            </p:cNvPr>
            <p:cNvSpPr txBox="1"/>
            <p:nvPr/>
          </p:nvSpPr>
          <p:spPr>
            <a:xfrm>
              <a:off x="1297264" y="5544051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~70+ 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0BBF7D8-4F3D-463E-B893-50443744923A}"/>
                </a:ext>
              </a:extLst>
            </p:cNvPr>
            <p:cNvSpPr txBox="1"/>
            <p:nvPr/>
          </p:nvSpPr>
          <p:spPr>
            <a:xfrm>
              <a:off x="2974457" y="5516222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~600+ M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152C25-9DB5-4701-A791-879ECD12D681}"/>
                </a:ext>
              </a:extLst>
            </p:cNvPr>
            <p:cNvSpPr txBox="1"/>
            <p:nvPr/>
          </p:nvSpPr>
          <p:spPr>
            <a:xfrm>
              <a:off x="4738041" y="5516222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~800+ M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6F6A3E-5990-4B9D-8128-4DD5A5B59089}"/>
                </a:ext>
              </a:extLst>
            </p:cNvPr>
            <p:cNvSpPr txBox="1"/>
            <p:nvPr/>
          </p:nvSpPr>
          <p:spPr>
            <a:xfrm>
              <a:off x="6392577" y="5507698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~1,330 M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EB51201-E575-4A6F-A532-2393DA96B6EC}"/>
                </a:ext>
              </a:extLst>
            </p:cNvPr>
            <p:cNvSpPr txBox="1"/>
            <p:nvPr/>
          </p:nvSpPr>
          <p:spPr>
            <a:xfrm>
              <a:off x="8425730" y="5516222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~1.4 B 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A4BDD31-A653-42EB-8CEC-B671A19DF9ED}"/>
                </a:ext>
              </a:extLst>
            </p:cNvPr>
            <p:cNvSpPr txBox="1"/>
            <p:nvPr/>
          </p:nvSpPr>
          <p:spPr>
            <a:xfrm>
              <a:off x="1652620" y="5308446"/>
              <a:ext cx="707245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Sierra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ACA6CC6-8198-46F0-9ADB-171C60396CD3}"/>
                </a:ext>
              </a:extLst>
            </p:cNvPr>
            <p:cNvSpPr txBox="1"/>
            <p:nvPr/>
          </p:nvSpPr>
          <p:spPr>
            <a:xfrm>
              <a:off x="1472581" y="2996090"/>
              <a:ext cx="887284" cy="438238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Silsbee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DF8787B-E186-4DF6-9DED-80729E604478}"/>
                </a:ext>
              </a:extLst>
            </p:cNvPr>
            <p:cNvSpPr txBox="1"/>
            <p:nvPr/>
          </p:nvSpPr>
          <p:spPr>
            <a:xfrm>
              <a:off x="5942824" y="5000310"/>
              <a:ext cx="1826141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3 Int’l locations  90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3864E36-A783-4096-A0F1-A57B1133C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6146" y="4149219"/>
              <a:ext cx="443940" cy="453938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583F84F-3DFB-4807-AAF3-5B1BBCB936E9}"/>
                </a:ext>
              </a:extLst>
            </p:cNvPr>
            <p:cNvSpPr txBox="1"/>
            <p:nvPr/>
          </p:nvSpPr>
          <p:spPr>
            <a:xfrm>
              <a:off x="6519905" y="4143199"/>
              <a:ext cx="1249060" cy="601745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Gothenburg</a:t>
              </a:r>
            </a:p>
            <a:p>
              <a:pPr algn="r"/>
              <a:r>
                <a:rPr lang="en-US" sz="1600" dirty="0"/>
                <a:t>70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1E06712-9953-4EF5-80F7-A6B0D9FC9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259" t="3462" r="10567" b="2"/>
            <a:stretch/>
          </p:blipFill>
          <p:spPr>
            <a:xfrm>
              <a:off x="2585410" y="2452468"/>
              <a:ext cx="914635" cy="567037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7316B9-BA52-4AB5-AAD9-0F00926CB984}"/>
                </a:ext>
              </a:extLst>
            </p:cNvPr>
            <p:cNvSpPr txBox="1"/>
            <p:nvPr/>
          </p:nvSpPr>
          <p:spPr>
            <a:xfrm>
              <a:off x="3182808" y="2496621"/>
              <a:ext cx="1038983" cy="594948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 err="1"/>
                <a:t>Delfzijl</a:t>
              </a:r>
              <a:endParaRPr lang="en-US" sz="1600" dirty="0"/>
            </a:p>
            <a:p>
              <a:pPr algn="r"/>
              <a:r>
                <a:rPr lang="en-US" sz="1600" dirty="0"/>
                <a:t>33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1C5C801-7244-40D6-801E-571F29B21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054" t="21197" r="66312" b="20985"/>
            <a:stretch/>
          </p:blipFill>
          <p:spPr>
            <a:xfrm>
              <a:off x="4333840" y="2594483"/>
              <a:ext cx="1371140" cy="26121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144BFF3-467F-49A2-B92C-84B5A3CD0485}"/>
                </a:ext>
              </a:extLst>
            </p:cNvPr>
            <p:cNvSpPr txBox="1"/>
            <p:nvPr/>
          </p:nvSpPr>
          <p:spPr>
            <a:xfrm>
              <a:off x="4334486" y="2773588"/>
              <a:ext cx="1678666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two locations  24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832289E-255A-47EC-B01E-F65570D559A9}"/>
                </a:ext>
              </a:extLst>
            </p:cNvPr>
            <p:cNvSpPr txBox="1"/>
            <p:nvPr/>
          </p:nvSpPr>
          <p:spPr>
            <a:xfrm>
              <a:off x="2589613" y="5016396"/>
              <a:ext cx="1632178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Paramount+  150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F7B3304-0473-4B72-A3AD-B97E00577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12659" y="2646413"/>
              <a:ext cx="1305264" cy="49349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F55DB12-D623-44AB-98D2-DD2664586C74}"/>
                </a:ext>
              </a:extLst>
            </p:cNvPr>
            <p:cNvSpPr txBox="1"/>
            <p:nvPr/>
          </p:nvSpPr>
          <p:spPr>
            <a:xfrm>
              <a:off x="8636116" y="2897502"/>
              <a:ext cx="1920755" cy="594948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US" sz="1600" dirty="0" err="1"/>
                <a:t>Altalto</a:t>
              </a:r>
              <a:endParaRPr lang="en-US" sz="1600" dirty="0"/>
            </a:p>
            <a:p>
              <a:r>
                <a:rPr lang="en-US" sz="1600" dirty="0" err="1"/>
                <a:t>Immingham</a:t>
              </a:r>
              <a:r>
                <a:rPr lang="en-US" sz="1600" dirty="0"/>
                <a:t>  16</a:t>
              </a:r>
            </a:p>
          </p:txBody>
        </p:sp>
        <p:pic>
          <p:nvPicPr>
            <p:cNvPr id="91" name="Picture 9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F6A29D1-8CC9-487C-A380-3060F8D79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267" y="4028562"/>
              <a:ext cx="1086730" cy="219359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7AA4FBE-F873-463D-8170-0A2230A7E234}"/>
                </a:ext>
              </a:extLst>
            </p:cNvPr>
            <p:cNvSpPr txBox="1"/>
            <p:nvPr/>
          </p:nvSpPr>
          <p:spPr>
            <a:xfrm>
              <a:off x="2405714" y="4196808"/>
              <a:ext cx="1848735" cy="389763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US" sz="1600" dirty="0"/>
                <a:t>Freedom Pines   10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E04FB26-EEB9-40C0-87A2-462B71532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04691" y="2666824"/>
              <a:ext cx="617378" cy="636933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4E9386F-2903-4A4E-B44F-E65BA7803B82}"/>
                </a:ext>
              </a:extLst>
            </p:cNvPr>
            <p:cNvSpPr txBox="1"/>
            <p:nvPr/>
          </p:nvSpPr>
          <p:spPr>
            <a:xfrm>
              <a:off x="6633719" y="2800900"/>
              <a:ext cx="1116010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Rodeo 290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5A05AB-95FB-4774-B1D9-14DE63CD2A2F}"/>
                </a:ext>
              </a:extLst>
            </p:cNvPr>
            <p:cNvSpPr txBox="1"/>
            <p:nvPr/>
          </p:nvSpPr>
          <p:spPr>
            <a:xfrm>
              <a:off x="6269837" y="2207126"/>
              <a:ext cx="1499128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Net Zero 1  22.5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E6ED13E-EC77-4A9E-9CEA-E1DA55984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6663" b="27850"/>
            <a:stretch/>
          </p:blipFill>
          <p:spPr>
            <a:xfrm>
              <a:off x="6066776" y="3379261"/>
              <a:ext cx="1352035" cy="460659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7FE5F37-459F-4274-81EB-71EDB6FE4D7A}"/>
                </a:ext>
              </a:extLst>
            </p:cNvPr>
            <p:cNvSpPr txBox="1"/>
            <p:nvPr/>
          </p:nvSpPr>
          <p:spPr>
            <a:xfrm>
              <a:off x="6104691" y="3631218"/>
              <a:ext cx="1664274" cy="389763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 err="1"/>
                <a:t>Grandpuits</a:t>
              </a:r>
              <a:r>
                <a:rPr lang="en-US" sz="1600" dirty="0"/>
                <a:t>  56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9FF394C-E0C9-44DE-B7B4-DC6CB9D4B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56280" y="1974916"/>
              <a:ext cx="1334457" cy="281658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FC5F797-62C0-4F02-9FE4-DCCA781F015E}"/>
                </a:ext>
              </a:extLst>
            </p:cNvPr>
            <p:cNvSpPr txBox="1"/>
            <p:nvPr/>
          </p:nvSpPr>
          <p:spPr>
            <a:xfrm>
              <a:off x="4406920" y="2159146"/>
              <a:ext cx="1606232" cy="396560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Cartagena  20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80F8142-F7F3-4AA5-AA31-5A54B6840292}"/>
                </a:ext>
              </a:extLst>
            </p:cNvPr>
            <p:cNvSpPr txBox="1"/>
            <p:nvPr/>
          </p:nvSpPr>
          <p:spPr>
            <a:xfrm>
              <a:off x="8075754" y="4247922"/>
              <a:ext cx="2156399" cy="116955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IATA reports as much as 1.9B </a:t>
              </a:r>
              <a:r>
                <a:rPr lang="en-US" b="1" dirty="0" err="1">
                  <a:solidFill>
                    <a:srgbClr val="C00000"/>
                  </a:solidFill>
                </a:rPr>
                <a:t>gpy</a:t>
              </a:r>
              <a:r>
                <a:rPr lang="en-US" b="1" dirty="0">
                  <a:solidFill>
                    <a:srgbClr val="C00000"/>
                  </a:solidFill>
                </a:rPr>
                <a:t> capacity </a:t>
              </a:r>
              <a:r>
                <a:rPr lang="en-US" sz="1600" b="1" dirty="0">
                  <a:solidFill>
                    <a:srgbClr val="C00000"/>
                  </a:solidFill>
                </a:rPr>
                <a:t>(Waypoint 2050 analysis)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831E94-7674-436B-9C99-F6DD7C93AF67}"/>
                </a:ext>
              </a:extLst>
            </p:cNvPr>
            <p:cNvSpPr txBox="1"/>
            <p:nvPr/>
          </p:nvSpPr>
          <p:spPr>
            <a:xfrm>
              <a:off x="7916667" y="2287650"/>
              <a:ext cx="1188146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US" sz="1600" dirty="0"/>
                <a:t>Speyer 22.5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4FA2064-37CA-4A9E-AF6E-BDDC72917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6663" b="27850"/>
            <a:stretch/>
          </p:blipFill>
          <p:spPr>
            <a:xfrm>
              <a:off x="1076221" y="3381085"/>
              <a:ext cx="1057683" cy="360369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05F49E-D468-46ED-A0CD-A8C24146F0B0}"/>
                </a:ext>
              </a:extLst>
            </p:cNvPr>
            <p:cNvSpPr txBox="1"/>
            <p:nvPr/>
          </p:nvSpPr>
          <p:spPr>
            <a:xfrm>
              <a:off x="348852" y="3566209"/>
              <a:ext cx="2011013" cy="396560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La Mede</a:t>
              </a:r>
            </a:p>
          </p:txBody>
        </p:sp>
        <p:pic>
          <p:nvPicPr>
            <p:cNvPr id="104" name="Picture 3">
              <a:extLst>
                <a:ext uri="{FF2B5EF4-FFF2-40B4-BE49-F238E27FC236}">
                  <a16:creationId xmlns:a16="http://schemas.microsoft.com/office/drawing/2014/main" id="{FCADAFAE-3C49-454B-BE21-6D2E17D5B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7" r="11731" b="-1364"/>
            <a:stretch/>
          </p:blipFill>
          <p:spPr bwMode="auto">
            <a:xfrm>
              <a:off x="2630221" y="1772846"/>
              <a:ext cx="712252" cy="61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FD138B9E-0A2D-4E65-865A-D3ABB21E0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16326" y="3443298"/>
              <a:ext cx="1305264" cy="493497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756466A-059B-445D-BD19-346496CF9C81}"/>
                </a:ext>
              </a:extLst>
            </p:cNvPr>
            <p:cNvSpPr txBox="1"/>
            <p:nvPr/>
          </p:nvSpPr>
          <p:spPr>
            <a:xfrm>
              <a:off x="8639783" y="3672615"/>
              <a:ext cx="1920755" cy="601745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r>
                <a:rPr lang="en-US" sz="1600" dirty="0"/>
                <a:t>Bayou</a:t>
              </a:r>
              <a:endParaRPr lang="en-US" sz="1200" dirty="0"/>
            </a:p>
            <a:p>
              <a:r>
                <a:rPr lang="en-US" sz="1600" dirty="0"/>
                <a:t>Natchez, MS  33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E66884E2-36D0-47EF-973C-6FC16FA87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7291"/>
            <a:stretch/>
          </p:blipFill>
          <p:spPr>
            <a:xfrm>
              <a:off x="1076679" y="3937037"/>
              <a:ext cx="893936" cy="406324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D604D2C-041A-414D-B21E-8386FA20CD26}"/>
                </a:ext>
              </a:extLst>
            </p:cNvPr>
            <p:cNvSpPr txBox="1"/>
            <p:nvPr/>
          </p:nvSpPr>
          <p:spPr>
            <a:xfrm>
              <a:off x="736008" y="4227562"/>
              <a:ext cx="1612971" cy="396560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Gela</a:t>
              </a:r>
            </a:p>
          </p:txBody>
        </p:sp>
        <p:pic>
          <p:nvPicPr>
            <p:cNvPr id="109" name="Picture 2">
              <a:extLst>
                <a:ext uri="{FF2B5EF4-FFF2-40B4-BE49-F238E27FC236}">
                  <a16:creationId xmlns:a16="http://schemas.microsoft.com/office/drawing/2014/main" id="{4A16F6AE-89EA-489B-A81E-F59F4A291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510" y="4537301"/>
              <a:ext cx="960419" cy="34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BDDF03E-F5A7-42AA-93B4-D68FD7291314}"/>
                </a:ext>
              </a:extLst>
            </p:cNvPr>
            <p:cNvSpPr txBox="1"/>
            <p:nvPr/>
          </p:nvSpPr>
          <p:spPr>
            <a:xfrm>
              <a:off x="1351725" y="4753522"/>
              <a:ext cx="998991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Castellon</a:t>
              </a:r>
            </a:p>
          </p:txBody>
        </p:sp>
        <p:pic>
          <p:nvPicPr>
            <p:cNvPr id="111" name="Picture 6">
              <a:extLst>
                <a:ext uri="{FF2B5EF4-FFF2-40B4-BE49-F238E27FC236}">
                  <a16:creationId xmlns:a16="http://schemas.microsoft.com/office/drawing/2014/main" id="{73E9E933-2FB2-47F8-97B6-BDDBAC810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001" y="3203682"/>
              <a:ext cx="1091243" cy="32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F57A5E5-D912-4CC6-93A2-1D678693A9AF}"/>
                </a:ext>
              </a:extLst>
            </p:cNvPr>
            <p:cNvSpPr txBox="1"/>
            <p:nvPr/>
          </p:nvSpPr>
          <p:spPr>
            <a:xfrm>
              <a:off x="2736955" y="3403855"/>
              <a:ext cx="1484836" cy="389763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Singapore  330 </a:t>
              </a:r>
            </a:p>
          </p:txBody>
        </p:sp>
        <p:pic>
          <p:nvPicPr>
            <p:cNvPr id="113" name="Picture 6">
              <a:extLst>
                <a:ext uri="{FF2B5EF4-FFF2-40B4-BE49-F238E27FC236}">
                  <a16:creationId xmlns:a16="http://schemas.microsoft.com/office/drawing/2014/main" id="{2D4FE796-F195-4188-A198-18E07066B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880" y="3203804"/>
              <a:ext cx="1091243" cy="32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D39AEB2-96E1-432D-9789-87EE9C68244C}"/>
                </a:ext>
              </a:extLst>
            </p:cNvPr>
            <p:cNvSpPr txBox="1"/>
            <p:nvPr/>
          </p:nvSpPr>
          <p:spPr>
            <a:xfrm>
              <a:off x="4431649" y="3384752"/>
              <a:ext cx="1581503" cy="389763"/>
            </a:xfrm>
            <a:prstGeom prst="rect">
              <a:avLst/>
            </a:prstGeom>
            <a:noFill/>
          </p:spPr>
          <p:txBody>
            <a:bodyPr wrap="squar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Rotterdam  130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9745497-F5A2-44CF-88BD-0FFE2C514EFD}"/>
                </a:ext>
              </a:extLst>
            </p:cNvPr>
            <p:cNvSpPr txBox="1"/>
            <p:nvPr/>
          </p:nvSpPr>
          <p:spPr>
            <a:xfrm>
              <a:off x="3206770" y="1753736"/>
              <a:ext cx="1015021" cy="594948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Lakeview</a:t>
              </a:r>
            </a:p>
            <a:p>
              <a:pPr algn="r"/>
              <a:r>
                <a:rPr lang="en-US" sz="1600" dirty="0"/>
                <a:t>6</a:t>
              </a: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0A34F126-C3F2-4D24-8924-3A7A0844A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t="31624" r="-3" b="25849"/>
            <a:stretch/>
          </p:blipFill>
          <p:spPr>
            <a:xfrm>
              <a:off x="4409377" y="3953620"/>
              <a:ext cx="979535" cy="416552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23D1E29-2455-43F9-A4B8-786EFACDFE1F}"/>
                </a:ext>
              </a:extLst>
            </p:cNvPr>
            <p:cNvSpPr txBox="1"/>
            <p:nvPr/>
          </p:nvSpPr>
          <p:spPr>
            <a:xfrm>
              <a:off x="4840330" y="4190907"/>
              <a:ext cx="1172822" cy="389763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defRPr b="1">
                  <a:solidFill>
                    <a:schemeClr val="accent2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sz="1600" dirty="0"/>
                <a:t>Gary, IN  21</a:t>
              </a:r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C84CCCF8-B91E-4A80-8207-4604C8820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290" y="2046180"/>
              <a:ext cx="925128" cy="28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1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C60208B-17C1-4BBA-BE07-F3ED24730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402" y="4811615"/>
              <a:ext cx="1086730" cy="219359"/>
            </a:xfrm>
            <a:prstGeom prst="rect">
              <a:avLst/>
            </a:prstGeom>
          </p:spPr>
        </p:pic>
        <p:pic>
          <p:nvPicPr>
            <p:cNvPr id="120" name="Picture 4">
              <a:extLst>
                <a:ext uri="{FF2B5EF4-FFF2-40B4-BE49-F238E27FC236}">
                  <a16:creationId xmlns:a16="http://schemas.microsoft.com/office/drawing/2014/main" id="{5D39CFF5-3D47-40C3-9E1C-F7C6543A4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5753" y="2046181"/>
              <a:ext cx="925128" cy="28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0" y="419390"/>
            <a:ext cx="4171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Sustainability/SAF Overview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C7370F-69D4-014F-BFCB-5AC31735B42C}"/>
              </a:ext>
            </a:extLst>
          </p:cNvPr>
          <p:cNvSpPr txBox="1"/>
          <p:nvPr/>
        </p:nvSpPr>
        <p:spPr>
          <a:xfrm>
            <a:off x="513532" y="781340"/>
            <a:ext cx="1178357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SAF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apacity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orecast*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597670" y="1488955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871DD62-FB52-824C-B9AA-96AC28D79461}"/>
              </a:ext>
            </a:extLst>
          </p:cNvPr>
          <p:cNvSpPr txBox="1"/>
          <p:nvPr/>
        </p:nvSpPr>
        <p:spPr>
          <a:xfrm>
            <a:off x="404370" y="3496192"/>
            <a:ext cx="2478097" cy="20159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Leverage New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Technology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Develop Sustainable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Aviation Fuel (SAF)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Introduce electrified or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hybrid propulsion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Improve aircraft efficiency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312A52-CE89-1041-BC51-8DBF29463FFE}"/>
              </a:ext>
            </a:extLst>
          </p:cNvPr>
          <p:cNvSpPr txBox="1"/>
          <p:nvPr/>
        </p:nvSpPr>
        <p:spPr>
          <a:xfrm>
            <a:off x="3419382" y="3496192"/>
            <a:ext cx="2421516" cy="18004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Expand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Infrastructure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Build the SAF supply chain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Enable SAF purchases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Grow independent SAF credit purchases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E7CDA3-F65F-644A-AF38-4B3FA734074A}"/>
              </a:ext>
            </a:extLst>
          </p:cNvPr>
          <p:cNvSpPr txBox="1"/>
          <p:nvPr/>
        </p:nvSpPr>
        <p:spPr>
          <a:xfrm>
            <a:off x="6358398" y="3496192"/>
            <a:ext cx="2435406" cy="17235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</a:rPr>
              <a:t>Find Operational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Efficiencies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Modernize airspace,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direct-to routing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Sustainable flight ops practices &amp; procurement</a:t>
            </a: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2F8EC304-81CD-8D4F-B632-853BCCC3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spc="300" dirty="0">
                <a:solidFill>
                  <a:srgbClr val="C00000"/>
                </a:solidFill>
              </a:rPr>
              <a:t>REFINERS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spc="300" dirty="0">
                <a:solidFill>
                  <a:srgbClr val="C00000"/>
                </a:solidFill>
              </a:rPr>
              <a:t>AND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spc="300" dirty="0">
                <a:solidFill>
                  <a:srgbClr val="C00000"/>
                </a:solidFill>
              </a:rPr>
              <a:t>PRODUCERS</a:t>
            </a:r>
            <a:r>
              <a:rPr lang="en-US" dirty="0">
                <a:solidFill>
                  <a:srgbClr val="C00000"/>
                </a:solidFill>
              </a:rPr>
              <a:t> – </a:t>
            </a:r>
            <a:r>
              <a:rPr lang="en-US" sz="2400" spc="300" dirty="0">
                <a:solidFill>
                  <a:srgbClr val="C00000"/>
                </a:solidFill>
              </a:rPr>
              <a:t>Landscape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spc="300" dirty="0">
                <a:solidFill>
                  <a:srgbClr val="C00000"/>
                </a:solidFill>
              </a:rPr>
              <a:t>early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400" spc="300" dirty="0">
                <a:solidFill>
                  <a:srgbClr val="C00000"/>
                </a:solidFill>
              </a:rPr>
              <a:t>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2EA63-BF8A-4168-AF78-9AFB4463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06" y="1333859"/>
            <a:ext cx="9608188" cy="54371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4F22B3-4113-48A3-9D77-83275FD8E3EA}"/>
              </a:ext>
            </a:extLst>
          </p:cNvPr>
          <p:cNvCxnSpPr/>
          <p:nvPr/>
        </p:nvCxnSpPr>
        <p:spPr>
          <a:xfrm>
            <a:off x="3230196" y="2333297"/>
            <a:ext cx="1210758" cy="43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BA08BB-E407-4388-B73D-F09ADF00B4A9}"/>
              </a:ext>
            </a:extLst>
          </p:cNvPr>
          <p:cNvCxnSpPr/>
          <p:nvPr/>
        </p:nvCxnSpPr>
        <p:spPr>
          <a:xfrm>
            <a:off x="3230196" y="2909400"/>
            <a:ext cx="1210758" cy="43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57BC49-B237-4638-B492-F87E7BE8B391}"/>
              </a:ext>
            </a:extLst>
          </p:cNvPr>
          <p:cNvCxnSpPr/>
          <p:nvPr/>
        </p:nvCxnSpPr>
        <p:spPr>
          <a:xfrm>
            <a:off x="3230196" y="4142504"/>
            <a:ext cx="1210758" cy="43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2D76EF-48E9-45E6-8709-484796003562}"/>
              </a:ext>
            </a:extLst>
          </p:cNvPr>
          <p:cNvCxnSpPr>
            <a:cxnSpLocks/>
          </p:cNvCxnSpPr>
          <p:nvPr/>
        </p:nvCxnSpPr>
        <p:spPr>
          <a:xfrm flipH="1">
            <a:off x="3230196" y="2333297"/>
            <a:ext cx="1210758" cy="43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4A9183-BA98-4450-8325-5F2EFF388E93}"/>
              </a:ext>
            </a:extLst>
          </p:cNvPr>
          <p:cNvCxnSpPr>
            <a:cxnSpLocks/>
          </p:cNvCxnSpPr>
          <p:nvPr/>
        </p:nvCxnSpPr>
        <p:spPr>
          <a:xfrm flipH="1">
            <a:off x="3230196" y="2909400"/>
            <a:ext cx="1210758" cy="43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370E60-2964-4DEC-8F48-80D187F30A1C}"/>
              </a:ext>
            </a:extLst>
          </p:cNvPr>
          <p:cNvCxnSpPr>
            <a:cxnSpLocks/>
          </p:cNvCxnSpPr>
          <p:nvPr/>
        </p:nvCxnSpPr>
        <p:spPr>
          <a:xfrm flipH="1">
            <a:off x="3230196" y="4130198"/>
            <a:ext cx="1210758" cy="4309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A1E326-8CB3-4D1B-B31A-9C15DBE1E902}"/>
              </a:ext>
            </a:extLst>
          </p:cNvPr>
          <p:cNvCxnSpPr/>
          <p:nvPr/>
        </p:nvCxnSpPr>
        <p:spPr>
          <a:xfrm>
            <a:off x="4519448" y="3626069"/>
            <a:ext cx="0" cy="33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171CB0-F46D-4104-86CB-845FF0BA40A0}"/>
              </a:ext>
            </a:extLst>
          </p:cNvPr>
          <p:cNvCxnSpPr/>
          <p:nvPr/>
        </p:nvCxnSpPr>
        <p:spPr>
          <a:xfrm>
            <a:off x="4519448" y="4883410"/>
            <a:ext cx="0" cy="33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4B78372-082B-4A7E-A9DE-48237F187892}"/>
              </a:ext>
            </a:extLst>
          </p:cNvPr>
          <p:cNvSpPr txBox="1"/>
          <p:nvPr/>
        </p:nvSpPr>
        <p:spPr>
          <a:xfrm>
            <a:off x="3223074" y="5567365"/>
            <a:ext cx="101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~20M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F5F115-E61E-4AED-8F24-B6217C3353EE}"/>
              </a:ext>
            </a:extLst>
          </p:cNvPr>
          <p:cNvCxnSpPr/>
          <p:nvPr/>
        </p:nvCxnSpPr>
        <p:spPr>
          <a:xfrm>
            <a:off x="4314496" y="5372141"/>
            <a:ext cx="0" cy="33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8426095-A891-4ECC-9248-CCD092B2C5F3}"/>
              </a:ext>
            </a:extLst>
          </p:cNvPr>
          <p:cNvSpPr/>
          <p:nvPr/>
        </p:nvSpPr>
        <p:spPr>
          <a:xfrm>
            <a:off x="3419382" y="5296685"/>
            <a:ext cx="1100065" cy="723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CA28A85-DB04-4D48-8C42-33F756A8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476" y="1339734"/>
            <a:ext cx="4383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Plan to Sustainability </a:t>
            </a:r>
            <a:endParaRPr lang="en-US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D3D3F4-D37E-DE45-A8B1-8D56C84F59C6}"/>
              </a:ext>
            </a:extLst>
          </p:cNvPr>
          <p:cNvCxnSpPr/>
          <p:nvPr/>
        </p:nvCxnSpPr>
        <p:spPr>
          <a:xfrm>
            <a:off x="6862476" y="1721232"/>
            <a:ext cx="5889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F398CDA-1211-4464-B624-0DA6C5C0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05" y="1167480"/>
            <a:ext cx="9561190" cy="5340958"/>
          </a:xfrm>
          <a:prstGeom prst="rect">
            <a:avLst/>
          </a:prstGeom>
        </p:spPr>
      </p:pic>
      <p:sp>
        <p:nvSpPr>
          <p:cNvPr id="9" name="Title 50">
            <a:extLst>
              <a:ext uri="{FF2B5EF4-FFF2-40B4-BE49-F238E27FC236}">
                <a16:creationId xmlns:a16="http://schemas.microsoft.com/office/drawing/2014/main" id="{2F8EC304-81CD-8D4F-B632-853BCCC3F990}"/>
              </a:ext>
            </a:extLst>
          </p:cNvPr>
          <p:cNvSpPr txBox="1">
            <a:spLocks/>
          </p:cNvSpPr>
          <p:nvPr/>
        </p:nvSpPr>
        <p:spPr>
          <a:xfrm>
            <a:off x="838200" y="349562"/>
            <a:ext cx="10515600" cy="8179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400" spc="300" smtClean="0">
                <a:solidFill>
                  <a:srgbClr val="C00000"/>
                </a:solidFill>
              </a:rPr>
              <a:t>REFINERS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z="2400" spc="300" smtClean="0">
                <a:solidFill>
                  <a:srgbClr val="C00000"/>
                </a:solidFill>
              </a:rPr>
              <a:t>AND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z="2400" spc="300" smtClean="0">
                <a:solidFill>
                  <a:srgbClr val="C00000"/>
                </a:solidFill>
              </a:rPr>
              <a:t>PRODUCERS</a:t>
            </a:r>
            <a:r>
              <a:rPr lang="en-US" smtClean="0">
                <a:solidFill>
                  <a:srgbClr val="C00000"/>
                </a:solidFill>
              </a:rPr>
              <a:t> – </a:t>
            </a:r>
            <a:r>
              <a:rPr lang="en-US" sz="2400" spc="300" smtClean="0">
                <a:solidFill>
                  <a:srgbClr val="C00000"/>
                </a:solidFill>
              </a:rPr>
              <a:t>Landscape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z="2400" spc="300" smtClean="0">
                <a:solidFill>
                  <a:srgbClr val="C00000"/>
                </a:solidFill>
              </a:rPr>
              <a:t>early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z="2400" spc="300" smtClean="0">
                <a:solidFill>
                  <a:srgbClr val="C00000"/>
                </a:solidFill>
              </a:rPr>
              <a:t>2022</a:t>
            </a:r>
            <a:endParaRPr lang="en-US" sz="2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AD140C"/>
      </a:accent1>
      <a:accent2>
        <a:srgbClr val="DBD7D5"/>
      </a:accent2>
      <a:accent3>
        <a:srgbClr val="B62B1E"/>
      </a:accent3>
      <a:accent4>
        <a:srgbClr val="C11C1A"/>
      </a:accent4>
      <a:accent5>
        <a:srgbClr val="CC9900"/>
      </a:accent5>
      <a:accent6>
        <a:srgbClr val="B22F1B"/>
      </a:accent6>
      <a:hlink>
        <a:srgbClr val="CC1D0F"/>
      </a:hlink>
      <a:folHlink>
        <a:srgbClr val="36999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3673</TotalTime>
  <Words>1063</Words>
  <Application>Microsoft Office PowerPoint</Application>
  <PresentationFormat>Widescreen</PresentationFormat>
  <Paragraphs>209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Helvetica Neue LT Std 45 Light</vt:lpstr>
      <vt:lpstr>Palatino</vt:lpstr>
      <vt:lpstr>Roboto</vt:lpstr>
      <vt:lpstr>Roboto Light</vt:lpstr>
      <vt:lpstr>Segoe UI Symbol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REFINERS AND PRODUCERS – Landscape early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Mittleman, David A.</cp:lastModifiedBy>
  <cp:revision>217</cp:revision>
  <dcterms:created xsi:type="dcterms:W3CDTF">2019-10-16T05:45:35Z</dcterms:created>
  <dcterms:modified xsi:type="dcterms:W3CDTF">2023-02-01T22:50:33Z</dcterms:modified>
</cp:coreProperties>
</file>