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22"/>
  </p:notesMasterIdLst>
  <p:handoutMasterIdLst>
    <p:handoutMasterId r:id="rId23"/>
  </p:handoutMasterIdLst>
  <p:sldIdLst>
    <p:sldId id="507" r:id="rId2"/>
    <p:sldId id="532" r:id="rId3"/>
    <p:sldId id="533" r:id="rId4"/>
    <p:sldId id="534" r:id="rId5"/>
    <p:sldId id="535" r:id="rId6"/>
    <p:sldId id="536" r:id="rId7"/>
    <p:sldId id="537" r:id="rId8"/>
    <p:sldId id="538" r:id="rId9"/>
    <p:sldId id="487" r:id="rId10"/>
    <p:sldId id="539" r:id="rId11"/>
    <p:sldId id="259" r:id="rId12"/>
    <p:sldId id="524" r:id="rId13"/>
    <p:sldId id="492" r:id="rId14"/>
    <p:sldId id="500" r:id="rId15"/>
    <p:sldId id="271" r:id="rId16"/>
    <p:sldId id="272" r:id="rId17"/>
    <p:sldId id="493" r:id="rId18"/>
    <p:sldId id="499" r:id="rId19"/>
    <p:sldId id="495" r:id="rId20"/>
    <p:sldId id="540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J. Czech" initials="JJC" lastIdx="35" clrIdx="0">
    <p:extLst>
      <p:ext uri="{19B8F6BF-5375-455C-9EA6-DF929625EA0E}">
        <p15:presenceInfo xmlns:p15="http://schemas.microsoft.com/office/powerpoint/2012/main" userId="S::jczech@hmmh.com::3687b195-167b-456b-b115-885a76dcf243" providerId="AD"/>
      </p:ext>
    </p:extLst>
  </p:cmAuthor>
  <p:cmAuthor id="2" name="Kate M.S. Larson" initials="KML" lastIdx="98" clrIdx="1">
    <p:extLst>
      <p:ext uri="{19B8F6BF-5375-455C-9EA6-DF929625EA0E}">
        <p15:presenceInfo xmlns:p15="http://schemas.microsoft.com/office/powerpoint/2012/main" userId="S::klarson@hmmh.com::49a32b51-bb20-4675-b451-442c6cf90716" providerId="AD"/>
      </p:ext>
    </p:extLst>
  </p:cmAuthor>
  <p:cmAuthor id="3" name="Mary Ellen Eagan" initials="MEE" lastIdx="57" clrIdx="2">
    <p:extLst>
      <p:ext uri="{19B8F6BF-5375-455C-9EA6-DF929625EA0E}">
        <p15:presenceInfo xmlns:p15="http://schemas.microsoft.com/office/powerpoint/2012/main" userId="S::meagan@hmmh.com::4b610fe8-4e8f-41c7-b852-3be94707b7ad" providerId="AD"/>
      </p:ext>
    </p:extLst>
  </p:cmAuthor>
  <p:cmAuthor id="4" name="Brandon L. Robinette" initials="BLR" lastIdx="2" clrIdx="3">
    <p:extLst>
      <p:ext uri="{19B8F6BF-5375-455C-9EA6-DF929625EA0E}">
        <p15:presenceInfo xmlns:p15="http://schemas.microsoft.com/office/powerpoint/2012/main" userId="S::brobinette@hmmh.com::770b2d8f-61da-403b-abea-4acef0f7cd2c" providerId="AD"/>
      </p:ext>
    </p:extLst>
  </p:cmAuthor>
  <p:cmAuthor id="5" name="Eugene M. Reindel" initials="EMR" lastIdx="60" clrIdx="4">
    <p:extLst>
      <p:ext uri="{19B8F6BF-5375-455C-9EA6-DF929625EA0E}">
        <p15:presenceInfo xmlns:p15="http://schemas.microsoft.com/office/powerpoint/2012/main" userId="S::ereindel@hmmh.com::a3440d10-25f2-40c4-b97e-fcf2fb99ea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284C61"/>
    <a:srgbClr val="486B7D"/>
    <a:srgbClr val="7E99B0"/>
    <a:srgbClr val="25262B"/>
    <a:srgbClr val="232228"/>
    <a:srgbClr val="293843"/>
    <a:srgbClr val="0950A0"/>
    <a:srgbClr val="DEDEDE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6" autoAdjust="0"/>
    <p:restoredTop sz="78058" autoAdjust="0"/>
  </p:normalViewPr>
  <p:slideViewPr>
    <p:cSldViewPr snapToGrid="0" snapToObjects="1">
      <p:cViewPr varScale="1">
        <p:scale>
          <a:sx n="64" d="100"/>
          <a:sy n="64" d="100"/>
        </p:scale>
        <p:origin x="12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9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r>
              <a:rPr lang="en-US" dirty="0"/>
              <a:t>Airport Noise Control Practices Training Course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r>
              <a:rPr lang="en-US" dirty="0"/>
              <a:t>September 11,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r>
              <a:rPr lang="en-US" dirty="0"/>
              <a:t>Session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r>
              <a:rPr lang="en-US" dirty="0"/>
              <a:t>P. </a:t>
            </a:r>
            <a:fld id="{3D8C9D37-921F-4074-AAEF-B168B02C4A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4134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9"/>
            <a:ext cx="5852160" cy="3780473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78CF314C-752E-CA47-97D1-6BE69A4B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081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314C-752E-CA47-97D1-6BE69A4BF3A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4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6688" y="855663"/>
            <a:ext cx="4106862" cy="2309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314C-752E-CA47-97D1-6BE69A4BF3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56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6688" y="855663"/>
            <a:ext cx="4106862" cy="2309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314C-752E-CA47-97D1-6BE69A4BF3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0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F314C-752E-CA47-97D1-6BE69A4BF3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5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F314C-752E-CA47-97D1-6BE69A4BF3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9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F314C-752E-CA47-97D1-6BE69A4BF3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F314C-752E-CA47-97D1-6BE69A4BF3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2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F314C-752E-CA47-97D1-6BE69A4BF3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12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Reference the GAO report that just came out and the fact that most airlines have now retired any true Stage 3 aircraft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F314C-752E-CA47-97D1-6BE69A4BF3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4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6688" y="855663"/>
            <a:ext cx="4106862" cy="2309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2018, The Metropolitan Airports Commission (MAC) and HMMH conducted a noise management benchmarking study of 54 airports (48 U.S., 6 Canada) intended to identify best practices in the industry</a:t>
            </a:r>
          </a:p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</a:t>
            </a:r>
            <a:r>
              <a:rPr lang="x-non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for airports to identify opportunities, assess progress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recognize challenges in addressing airport noise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from the survey are presented throughout this module.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Benchmarking efforts such as this serve as a good baseline information set for airports to either: determine the need for creating a noise office, or modifying their existing noise program based on industry best practices.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Throughout this course, information from the benchmarking report will be provided.</a:t>
            </a:r>
          </a:p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314C-752E-CA47-97D1-6BE69A4BF3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3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6688" y="855663"/>
            <a:ext cx="4106862" cy="2309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314C-752E-CA47-97D1-6BE69A4BF3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7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F314C-752E-CA47-97D1-6BE69A4BF3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30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F314C-752E-CA47-97D1-6BE69A4BF3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2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E12409-618C-41C3-A118-C9DA69CADD4E}"/>
              </a:ext>
            </a:extLst>
          </p:cNvPr>
          <p:cNvSpPr/>
          <p:nvPr/>
        </p:nvSpPr>
        <p:spPr>
          <a:xfrm>
            <a:off x="1202610" y="1553240"/>
            <a:ext cx="9791700" cy="27866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AECAB-86A7-40D1-AE83-F72784F5AA9C}"/>
              </a:ext>
            </a:extLst>
          </p:cNvPr>
          <p:cNvSpPr/>
          <p:nvPr/>
        </p:nvSpPr>
        <p:spPr>
          <a:xfrm>
            <a:off x="1976040" y="3865590"/>
            <a:ext cx="8244840" cy="9486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F4829-623A-4CC6-87FE-BE9FBDADB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0DF49-BE2C-4250-92AF-2B01543DF1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9209" y="4179014"/>
            <a:ext cx="8118505" cy="321842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71620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72824-7EE1-4867-B69F-8B612120A8AF}"/>
              </a:ext>
            </a:extLst>
          </p:cNvPr>
          <p:cNvSpPr/>
          <p:nvPr/>
        </p:nvSpPr>
        <p:spPr>
          <a:xfrm>
            <a:off x="10058401" y="1"/>
            <a:ext cx="2207935" cy="6858000"/>
          </a:xfrm>
          <a:prstGeom prst="rect">
            <a:avLst/>
          </a:prstGeom>
          <a:solidFill>
            <a:srgbClr val="284C6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D307E-6E85-45C5-9363-D9F15B5C4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BA06E-C5EC-4ED1-AF70-2F1286DC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0339D2-7456-45C1-9EB4-00926D4FA4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9537"/>
            <a:ext cx="3887624" cy="4117426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6F2657-9128-4B74-9810-A4349932242E}"/>
              </a:ext>
            </a:extLst>
          </p:cNvPr>
          <p:cNvSpPr/>
          <p:nvPr/>
        </p:nvSpPr>
        <p:spPr>
          <a:xfrm>
            <a:off x="566459" y="762029"/>
            <a:ext cx="90151" cy="533373"/>
          </a:xfrm>
          <a:prstGeom prst="rect">
            <a:avLst/>
          </a:prstGeom>
          <a:solidFill>
            <a:srgbClr val="284C6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4F4EA4-2296-44F0-A3A1-1324AF2EED05}"/>
              </a:ext>
            </a:extLst>
          </p:cNvPr>
          <p:cNvCxnSpPr>
            <a:cxnSpLocks/>
          </p:cNvCxnSpPr>
          <p:nvPr/>
        </p:nvCxnSpPr>
        <p:spPr>
          <a:xfrm flipH="1">
            <a:off x="934878" y="1597734"/>
            <a:ext cx="511705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6194D1-8D59-4022-A538-0319CBD3847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17450" y="2426109"/>
            <a:ext cx="5941551" cy="320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3.5 x 5.7 image here</a:t>
            </a:r>
          </a:p>
        </p:txBody>
      </p:sp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1334117-830B-44C1-89EA-1E5FE1D25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0894" y="6364222"/>
            <a:ext cx="984903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E055648-D8FB-4B46-86F3-9F5D58C33499}"/>
              </a:ext>
            </a:extLst>
          </p:cNvPr>
          <p:cNvSpPr/>
          <p:nvPr/>
        </p:nvSpPr>
        <p:spPr>
          <a:xfrm>
            <a:off x="6882074" y="2"/>
            <a:ext cx="2093495" cy="6857999"/>
          </a:xfrm>
          <a:prstGeom prst="rtTriangle">
            <a:avLst/>
          </a:prstGeom>
          <a:solidFill>
            <a:srgbClr val="284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BB94E-552A-460A-B9D0-6ADB0CB45DEA}"/>
              </a:ext>
            </a:extLst>
          </p:cNvPr>
          <p:cNvSpPr/>
          <p:nvPr/>
        </p:nvSpPr>
        <p:spPr>
          <a:xfrm>
            <a:off x="0" y="0"/>
            <a:ext cx="6894104" cy="6858000"/>
          </a:xfrm>
          <a:prstGeom prst="rect">
            <a:avLst/>
          </a:prstGeom>
          <a:solidFill>
            <a:srgbClr val="284C6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D307E-6E85-45C5-9363-D9F15B5C4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65127"/>
            <a:ext cx="59415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BA06E-C5EC-4ED1-AF70-2F1286DC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0339D2-7456-45C1-9EB4-00926D4FA4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9537"/>
            <a:ext cx="3887624" cy="41174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rgbClr val="808080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6194D1-8D59-4022-A538-0319CBD3847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27866" y="691312"/>
            <a:ext cx="3044839" cy="320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image(s) here</a:t>
            </a:r>
          </a:p>
        </p:txBody>
      </p:sp>
    </p:spTree>
    <p:extLst>
      <p:ext uri="{BB962C8B-B14F-4D97-AF65-F5344CB8AC3E}">
        <p14:creationId xmlns:p14="http://schemas.microsoft.com/office/powerpoint/2010/main" val="134565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307E-6E85-45C5-9363-D9F15B5C4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5826" y="365127"/>
            <a:ext cx="6627975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BA06E-C5EC-4ED1-AF70-2F1286DC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0339D2-7456-45C1-9EB4-00926D4FA4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5826" y="2144995"/>
            <a:ext cx="6627975" cy="4117426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6194D1-8D59-4022-A538-0319CBD3847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" y="0"/>
            <a:ext cx="4264351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7.5 x 4.66 image here</a:t>
            </a:r>
          </a:p>
        </p:txBody>
      </p:sp>
    </p:spTree>
    <p:extLst>
      <p:ext uri="{BB962C8B-B14F-4D97-AF65-F5344CB8AC3E}">
        <p14:creationId xmlns:p14="http://schemas.microsoft.com/office/powerpoint/2010/main" val="423052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A56D42-22D9-4F58-997E-1130D86D0625}"/>
              </a:ext>
            </a:extLst>
          </p:cNvPr>
          <p:cNvSpPr/>
          <p:nvPr/>
        </p:nvSpPr>
        <p:spPr>
          <a:xfrm>
            <a:off x="-1" y="0"/>
            <a:ext cx="199971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B6583-FB18-4CCF-97E3-825F412F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6F5630-E463-4514-905B-868C55D9BAB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82099" y="1142999"/>
            <a:ext cx="6126480" cy="457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5 x 6.7 image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615800-7A33-45C5-B1D3-6A0D75B5D3D9}"/>
              </a:ext>
            </a:extLst>
          </p:cNvPr>
          <p:cNvSpPr/>
          <p:nvPr/>
        </p:nvSpPr>
        <p:spPr>
          <a:xfrm>
            <a:off x="615820" y="2071391"/>
            <a:ext cx="2730757" cy="2743200"/>
          </a:xfrm>
          <a:prstGeom prst="rect">
            <a:avLst/>
          </a:prstGeom>
          <a:solidFill>
            <a:srgbClr val="284C6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D4A001-9BFD-4615-AC01-51D8CD438379}"/>
              </a:ext>
            </a:extLst>
          </p:cNvPr>
          <p:cNvSpPr/>
          <p:nvPr/>
        </p:nvSpPr>
        <p:spPr>
          <a:xfrm>
            <a:off x="737101" y="2173019"/>
            <a:ext cx="2500571" cy="25119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CB5805-3379-490E-BDB6-5CB684BFF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913" y="2447681"/>
            <a:ext cx="2500571" cy="196263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7365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6F5630-E463-4514-905B-868C55D9BA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0"/>
            <a:ext cx="12192000" cy="55310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B6583-FB18-4CCF-97E3-825F412F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1DD9CBC-455D-4B01-A6CE-BC83081CC871}"/>
              </a:ext>
            </a:extLst>
          </p:cNvPr>
          <p:cNvSpPr txBox="1">
            <a:spLocks/>
          </p:cNvSpPr>
          <p:nvPr/>
        </p:nvSpPr>
        <p:spPr>
          <a:xfrm>
            <a:off x="161654" y="6342936"/>
            <a:ext cx="375303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C29731-ADCA-4F3F-83DD-60CAE21AFE4E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7AEB62-12D6-41AE-BA7B-170F0877B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531060"/>
            <a:ext cx="12192000" cy="1325563"/>
          </a:xfrm>
          <a:noFill/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7527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7613-199D-4C48-88B8-19478086A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B9960-4BB4-46BC-8407-5B005A2215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D82F6-03B1-4F95-90BE-6A03F369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4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9503-700B-4471-93F9-038834CB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DE0D3-895E-41A7-B5B9-7DAA1B932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D8C35-39AC-445A-A322-735B269AF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54C7A-5F4B-4BFF-B95B-020AC884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86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25086-7DA2-48D8-8FE5-72D266E947DD}"/>
              </a:ext>
            </a:extLst>
          </p:cNvPr>
          <p:cNvSpPr/>
          <p:nvPr/>
        </p:nvSpPr>
        <p:spPr>
          <a:xfrm>
            <a:off x="613613" y="297339"/>
            <a:ext cx="10984831" cy="5879624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42F82-92D9-4F40-8D1A-7F37649C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3505F7-AF73-4590-A150-5FFF4EDE5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37C3E-0C9E-4D35-98C5-E60AC4BDEAE1}"/>
              </a:ext>
            </a:extLst>
          </p:cNvPr>
          <p:cNvSpPr/>
          <p:nvPr/>
        </p:nvSpPr>
        <p:spPr>
          <a:xfrm>
            <a:off x="566459" y="762029"/>
            <a:ext cx="90151" cy="533373"/>
          </a:xfrm>
          <a:prstGeom prst="rect">
            <a:avLst/>
          </a:prstGeom>
          <a:solidFill>
            <a:srgbClr val="284C6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129FA9-51AB-4B9B-A639-6E53D3630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537"/>
            <a:ext cx="10515600" cy="41174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554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5AA4-78B4-4FC4-84D0-F0B5E11C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5DD0-53E5-47AD-A4E0-CAC5035A9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65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5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35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251F0-8B2D-49E0-9CC3-1F9030440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18460"/>
            <a:ext cx="3932237" cy="345052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037DD-0778-485D-8FC3-FCEFF774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12ED39-A682-4F8B-BBC7-92D9C49405F6}"/>
              </a:ext>
            </a:extLst>
          </p:cNvPr>
          <p:cNvCxnSpPr>
            <a:cxnSpLocks/>
          </p:cNvCxnSpPr>
          <p:nvPr/>
        </p:nvCxnSpPr>
        <p:spPr>
          <a:xfrm flipH="1">
            <a:off x="850758" y="2255753"/>
            <a:ext cx="392981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47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D25810-9D12-4F0E-A445-3E0EBD8A1B86}"/>
              </a:ext>
            </a:extLst>
          </p:cNvPr>
          <p:cNvSpPr/>
          <p:nvPr/>
        </p:nvSpPr>
        <p:spPr>
          <a:xfrm>
            <a:off x="605066" y="681038"/>
            <a:ext cx="10984831" cy="5495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A7613-199D-4C48-88B8-19478086A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943" y="1658463"/>
            <a:ext cx="10508419" cy="171926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Add thank you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B9960-4BB4-46BC-8407-5B005A2215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396" y="3589600"/>
            <a:ext cx="105156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name@hmmh.com</a:t>
            </a:r>
          </a:p>
          <a:p>
            <a:pPr lvl="0"/>
            <a:r>
              <a:rPr lang="en-US" dirty="0"/>
              <a:t>(781) 229-0707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D82F6-03B1-4F95-90BE-6A03F369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5A09F9-A3F4-40C3-B079-DEC39FAD23BF}"/>
              </a:ext>
            </a:extLst>
          </p:cNvPr>
          <p:cNvCxnSpPr>
            <a:cxnSpLocks/>
          </p:cNvCxnSpPr>
          <p:nvPr/>
        </p:nvCxnSpPr>
        <p:spPr>
          <a:xfrm flipH="1">
            <a:off x="2979930" y="3422651"/>
            <a:ext cx="6232141" cy="415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94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A56D42-22D9-4F58-997E-1130D86D0625}"/>
              </a:ext>
            </a:extLst>
          </p:cNvPr>
          <p:cNvSpPr/>
          <p:nvPr/>
        </p:nvSpPr>
        <p:spPr>
          <a:xfrm>
            <a:off x="-1" y="0"/>
            <a:ext cx="518729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EC998-CF76-4A2F-A40A-22465E953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5" y="313851"/>
            <a:ext cx="3648347" cy="1284215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algn="ctr">
              <a:defRPr sz="2100"/>
            </a:lvl1pPr>
          </a:lstStyle>
          <a:p>
            <a:r>
              <a:rPr lang="en-US" dirty="0"/>
              <a:t>Click to edit Agenda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2D24-A2B0-4334-A65A-DDDA843EAD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6005" y="2059537"/>
            <a:ext cx="3648347" cy="4117426"/>
          </a:xfrm>
        </p:spPr>
        <p:txBody>
          <a:bodyPr/>
          <a:lstStyle>
            <a:lvl1pPr>
              <a:defRPr>
                <a:solidFill>
                  <a:srgbClr val="284C61"/>
                </a:solidFill>
              </a:defRPr>
            </a:lvl1pPr>
            <a:lvl2pPr>
              <a:defRPr>
                <a:solidFill>
                  <a:srgbClr val="284C61"/>
                </a:solidFill>
              </a:defRPr>
            </a:lvl2pPr>
            <a:lvl3pPr>
              <a:defRPr>
                <a:solidFill>
                  <a:srgbClr val="284C61"/>
                </a:solidFill>
              </a:defRPr>
            </a:lvl3pPr>
            <a:lvl4pPr>
              <a:defRPr>
                <a:solidFill>
                  <a:srgbClr val="284C61"/>
                </a:solidFill>
              </a:defRPr>
            </a:lvl4pPr>
            <a:lvl5pPr>
              <a:defRPr>
                <a:solidFill>
                  <a:srgbClr val="284C61"/>
                </a:solidFill>
              </a:defRPr>
            </a:lvl5pPr>
          </a:lstStyle>
          <a:p>
            <a:pPr lvl="0"/>
            <a:r>
              <a:rPr lang="en-US" dirty="0"/>
              <a:t>Click to edit agenda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B6583-FB18-4CCF-97E3-825F412F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6F5630-E463-4514-905B-868C55D9BAB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43154" y="1828800"/>
            <a:ext cx="5941551" cy="320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3.5 x 6.7 image here</a:t>
            </a:r>
          </a:p>
        </p:txBody>
      </p:sp>
    </p:spTree>
    <p:extLst>
      <p:ext uri="{BB962C8B-B14F-4D97-AF65-F5344CB8AC3E}">
        <p14:creationId xmlns:p14="http://schemas.microsoft.com/office/powerpoint/2010/main" val="2752102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6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838201" y="1990727"/>
            <a:ext cx="3502025" cy="384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7"/>
          </p:nvPr>
        </p:nvSpPr>
        <p:spPr>
          <a:xfrm>
            <a:off x="4568953" y="1990727"/>
            <a:ext cx="3502025" cy="384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8"/>
          </p:nvPr>
        </p:nvSpPr>
        <p:spPr>
          <a:xfrm>
            <a:off x="8287513" y="1990727"/>
            <a:ext cx="3502025" cy="384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3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0282-B0AA-AE46-83CF-C7715A0AE867}" type="datetime1">
              <a:rPr lang="en-US" smtClean="0"/>
              <a:t>1/28/2022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41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A56D42-22D9-4F58-997E-1130D86D0625}"/>
              </a:ext>
            </a:extLst>
          </p:cNvPr>
          <p:cNvSpPr/>
          <p:nvPr/>
        </p:nvSpPr>
        <p:spPr>
          <a:xfrm>
            <a:off x="616004" y="683664"/>
            <a:ext cx="10959992" cy="548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EC998-CF76-4A2F-A40A-22465E953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122" y="2784758"/>
            <a:ext cx="2897025" cy="1284215"/>
          </a:xfrm>
          <a:ln w="28575">
            <a:noFill/>
          </a:ln>
        </p:spPr>
        <p:txBody>
          <a:bodyPr>
            <a:normAutofit/>
          </a:bodyPr>
          <a:lstStyle>
            <a:lvl1pPr algn="ctr">
              <a:defRPr sz="21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Quote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2D24-A2B0-4334-A65A-DDDA843EAD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75818" y="1370289"/>
            <a:ext cx="7447055" cy="2058713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7282F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first quote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B6583-FB18-4CCF-97E3-825F412F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F8AEC8-F4A9-4266-8A74-294048EABE01}"/>
              </a:ext>
            </a:extLst>
          </p:cNvPr>
          <p:cNvCxnSpPr/>
          <p:nvPr/>
        </p:nvCxnSpPr>
        <p:spPr>
          <a:xfrm>
            <a:off x="3838073" y="1239252"/>
            <a:ext cx="0" cy="43794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7AC4B9-6FC9-4019-A108-CEA73F6C371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75818" y="3439083"/>
            <a:ext cx="7447055" cy="2058713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7282F"/>
              </a:buClr>
              <a:buSzTx/>
              <a:buFont typeface="Arial" panose="020B0604020202020204" pitchFamily="34" charset="0"/>
              <a:buNone/>
              <a:tabLst/>
              <a:defRPr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second quote text</a:t>
            </a:r>
          </a:p>
        </p:txBody>
      </p:sp>
    </p:spTree>
    <p:extLst>
      <p:ext uri="{BB962C8B-B14F-4D97-AF65-F5344CB8AC3E}">
        <p14:creationId xmlns:p14="http://schemas.microsoft.com/office/powerpoint/2010/main" val="208705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A56D42-22D9-4F58-997E-1130D86D0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C6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EC998-CF76-4A2F-A40A-22465E953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2577" y="2786895"/>
            <a:ext cx="2897025" cy="1284215"/>
          </a:xfrm>
          <a:ln w="28575">
            <a:noFill/>
          </a:ln>
        </p:spPr>
        <p:txBody>
          <a:bodyPr>
            <a:normAutofit/>
          </a:bodyPr>
          <a:lstStyle>
            <a:lvl1pPr algn="ctr"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B6583-FB18-4CCF-97E3-825F412F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7AC4B9-6FC9-4019-A108-CEA73F6C371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5297" y="457200"/>
            <a:ext cx="8229600" cy="5943600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7282F"/>
              </a:buClr>
              <a:buSzTx/>
              <a:buFont typeface="Arial" panose="020B0604020202020204" pitchFamily="34" charset="0"/>
              <a:buNone/>
              <a:tabLst/>
              <a:defRPr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6.5 x 9 image</a:t>
            </a:r>
          </a:p>
        </p:txBody>
      </p:sp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7BFC751-C684-472B-978D-2ACD20A6D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0894" y="6364222"/>
            <a:ext cx="984903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0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307E-6E85-45C5-9363-D9F15B5C4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BA06E-C5EC-4ED1-AF70-2F1286DC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0339D2-7456-45C1-9EB4-00926D4FA4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9537"/>
            <a:ext cx="3887624" cy="4117426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51CB3F4-DA61-4402-88EC-68E8F3BF798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651619" y="2222616"/>
            <a:ext cx="1818827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2 x 2 image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148442C-7778-48BF-ACDE-5C72208F3228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651619" y="4184369"/>
            <a:ext cx="1818827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2 x 2 image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A8CC3F4-9153-449B-9558-77892759B1F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632819" y="2222616"/>
            <a:ext cx="1818827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2 x 2 image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0DBF58-F6B1-4535-8504-F5C1D4401B1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632819" y="4184369"/>
            <a:ext cx="1818827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2 x 2 image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FBA8A0D-A4AB-44C3-BF7E-05C72FA53660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9614019" y="2222616"/>
            <a:ext cx="1818827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2 x 2 image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E1F47AF-7BD1-4A96-8558-0D24848C49E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9614019" y="4184369"/>
            <a:ext cx="1818827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2 x 2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1AF2BE-0C6A-4B2C-AFF1-75B182813236}"/>
              </a:ext>
            </a:extLst>
          </p:cNvPr>
          <p:cNvCxnSpPr>
            <a:cxnSpLocks/>
          </p:cNvCxnSpPr>
          <p:nvPr/>
        </p:nvCxnSpPr>
        <p:spPr>
          <a:xfrm flipH="1">
            <a:off x="934878" y="1597734"/>
            <a:ext cx="511705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7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307E-6E85-45C5-9363-D9F15B5C4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BA06E-C5EC-4ED1-AF70-2F1286DC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0339D2-7456-45C1-9EB4-00926D4FA4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9537"/>
            <a:ext cx="3887624" cy="4117426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FF1930-CABF-468E-A311-9BD2D9CA0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3"/>
          <a:stretch/>
        </p:blipFill>
        <p:spPr>
          <a:xfrm>
            <a:off x="6630884" y="1261"/>
            <a:ext cx="5561117" cy="6855495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B48BD-697E-4834-916E-852358044933}"/>
              </a:ext>
            </a:extLst>
          </p:cNvPr>
          <p:cNvCxnSpPr>
            <a:cxnSpLocks/>
          </p:cNvCxnSpPr>
          <p:nvPr/>
        </p:nvCxnSpPr>
        <p:spPr>
          <a:xfrm flipH="1">
            <a:off x="934878" y="1597734"/>
            <a:ext cx="511705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A91CF69-C348-4731-9666-D0AF4F935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0894" y="6364222"/>
            <a:ext cx="984903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307E-6E85-45C5-9363-D9F15B5C4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BA06E-C5EC-4ED1-AF70-2F1286DC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0339D2-7456-45C1-9EB4-00926D4FA4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9537"/>
            <a:ext cx="10515600" cy="4117426"/>
          </a:xfrm>
        </p:spPr>
        <p:txBody>
          <a:bodyPr/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F248C6-87EF-45D6-9677-810908A60970}"/>
              </a:ext>
            </a:extLst>
          </p:cNvPr>
          <p:cNvCxnSpPr>
            <a:cxnSpLocks/>
          </p:cNvCxnSpPr>
          <p:nvPr/>
        </p:nvCxnSpPr>
        <p:spPr>
          <a:xfrm flipH="1">
            <a:off x="934878" y="1597734"/>
            <a:ext cx="511705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5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307E-6E85-45C5-9363-D9F15B5C4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BA06E-C5EC-4ED1-AF70-2F1286DC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0339D2-7456-45C1-9EB4-00926D4FA4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9537"/>
            <a:ext cx="10515600" cy="4117426"/>
          </a:xfrm>
        </p:spPr>
        <p:txBody>
          <a:bodyPr/>
          <a:lstStyle>
            <a:lvl1pP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F248C6-87EF-45D6-9677-810908A60970}"/>
              </a:ext>
            </a:extLst>
          </p:cNvPr>
          <p:cNvCxnSpPr>
            <a:cxnSpLocks/>
          </p:cNvCxnSpPr>
          <p:nvPr/>
        </p:nvCxnSpPr>
        <p:spPr>
          <a:xfrm flipH="1">
            <a:off x="967929" y="1597734"/>
            <a:ext cx="511705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7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4261F5-C8B0-474E-8A26-C37044EDBBE8}"/>
              </a:ext>
            </a:extLst>
          </p:cNvPr>
          <p:cNvSpPr/>
          <p:nvPr/>
        </p:nvSpPr>
        <p:spPr>
          <a:xfrm>
            <a:off x="613613" y="681038"/>
            <a:ext cx="10984831" cy="5495927"/>
          </a:xfrm>
          <a:prstGeom prst="rect">
            <a:avLst/>
          </a:prstGeom>
          <a:solidFill>
            <a:srgbClr val="284C6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D307E-6E85-45C5-9363-D9F15B5C4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BA06E-C5EC-4ED1-AF70-2F1286DC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0339D2-7456-45C1-9EB4-00926D4FA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537"/>
            <a:ext cx="10515600" cy="41174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829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29D58D-4B12-4C56-A07E-A0ADD862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6C2EC-B42B-4DDD-BF25-00264A735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F4173-0464-4258-A3F8-0FB3223A9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3082" y="6344364"/>
            <a:ext cx="375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F3C43BC-7389-B445-8E37-677AC52D9D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6C81CE2-C8AE-4B28-84D9-37FA21BE683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890894" y="6364222"/>
            <a:ext cx="984903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84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62" r:id="rId20"/>
    <p:sldLayoutId id="2147483660" r:id="rId21"/>
    <p:sldLayoutId id="2147483683" r:id="rId22"/>
    <p:sldLayoutId id="2147483685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284C6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7282F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84C61"/>
        </a:buClr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7282F"/>
        </a:buClr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 userDrawn="1">
          <p15:clr>
            <a:srgbClr val="F26B43"/>
          </p15:clr>
        </p15:guide>
        <p15:guide id="2" pos="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122363"/>
            <a:ext cx="6858000" cy="1802796"/>
          </a:xfrm>
        </p:spPr>
        <p:txBody>
          <a:bodyPr/>
          <a:lstStyle/>
          <a:p>
            <a:r>
              <a:rPr lang="en-US" b="1" dirty="0"/>
              <a:t>Airport Noise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0FF2D-4C09-4499-AFB8-859D7142BC2F}"/>
              </a:ext>
            </a:extLst>
          </p:cNvPr>
          <p:cNvSpPr/>
          <p:nvPr/>
        </p:nvSpPr>
        <p:spPr>
          <a:xfrm>
            <a:off x="3284392" y="3932843"/>
            <a:ext cx="5737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Colorado Airport Operators Association</a:t>
            </a:r>
          </a:p>
          <a:p>
            <a:pPr algn="ctr"/>
            <a:r>
              <a:rPr lang="en-US" sz="2400" b="1" dirty="0"/>
              <a:t>Winter Conference 2022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A022E07-B0DB-455F-B251-F8222CB6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5028574"/>
            <a:ext cx="42862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1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8ED0-952D-416E-AA02-E67823C7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 Noise Management Office –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F1F3-FE89-4ED7-9229-26E3349B2E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Single point of contact</a:t>
            </a:r>
          </a:p>
          <a:p>
            <a:pPr lvl="1"/>
            <a:r>
              <a:rPr lang="en-US" dirty="0"/>
              <a:t>Potential to reduce community pressure</a:t>
            </a:r>
          </a:p>
          <a:p>
            <a:pPr lvl="1"/>
            <a:r>
              <a:rPr lang="en-US" dirty="0"/>
              <a:t>Minimize opposition to airport development plans</a:t>
            </a:r>
          </a:p>
          <a:p>
            <a:pPr lvl="1"/>
            <a:r>
              <a:rPr lang="en-US" dirty="0"/>
              <a:t>Review compatibility of off-airport development</a:t>
            </a:r>
          </a:p>
          <a:p>
            <a:pPr lvl="1"/>
            <a:r>
              <a:rPr lang="en-US" dirty="0"/>
              <a:t>Allows for more efficiency of other airport staff</a:t>
            </a:r>
          </a:p>
          <a:p>
            <a:pPr lvl="1"/>
            <a:r>
              <a:rPr lang="en-US" dirty="0"/>
              <a:t>Provides a consistent message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741F0-596F-4635-BCA4-9335EEB9BF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  <a:p>
            <a:pPr lvl="1"/>
            <a:r>
              <a:rPr lang="en-US" dirty="0"/>
              <a:t>Raises community expectations</a:t>
            </a:r>
          </a:p>
          <a:p>
            <a:pPr lvl="1"/>
            <a:r>
              <a:rPr lang="en-US" dirty="0"/>
              <a:t>Has potential to increase noise complaints</a:t>
            </a:r>
          </a:p>
          <a:p>
            <a:pPr lvl="1"/>
            <a:r>
              <a:rPr lang="en-US" dirty="0"/>
              <a:t>Requires financial commitment of staff</a:t>
            </a:r>
            <a:br>
              <a:rPr lang="en-US" dirty="0"/>
            </a:br>
            <a:r>
              <a:rPr lang="en-US" dirty="0"/>
              <a:t>and equipment</a:t>
            </a:r>
          </a:p>
          <a:p>
            <a:pPr lvl="1"/>
            <a:r>
              <a:rPr lang="en-US" dirty="0"/>
              <a:t>Is a permanent commitment to the community</a:t>
            </a:r>
          </a:p>
          <a:p>
            <a:pPr lvl="1"/>
            <a:r>
              <a:rPr lang="en-US" dirty="0"/>
              <a:t>Creates another department of the</a:t>
            </a:r>
            <a:br>
              <a:rPr lang="en-US" dirty="0"/>
            </a:br>
            <a:r>
              <a:rPr lang="en-US" dirty="0"/>
              <a:t>airport to manage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AF042-75B2-4850-9EAF-B1563D94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F0C64B-02FC-4603-B594-2EBE4C009A81}"/>
              </a:ext>
            </a:extLst>
          </p:cNvPr>
          <p:cNvGrpSpPr/>
          <p:nvPr/>
        </p:nvGrpSpPr>
        <p:grpSpPr>
          <a:xfrm>
            <a:off x="1620732" y="4001294"/>
            <a:ext cx="3048000" cy="2695575"/>
            <a:chOff x="8305800" y="2974830"/>
            <a:chExt cx="3048000" cy="2695575"/>
          </a:xfrm>
        </p:grpSpPr>
        <p:pic>
          <p:nvPicPr>
            <p:cNvPr id="7" name="Picture 6" descr="January 2013 - Afro-IP">
              <a:extLst>
                <a:ext uri="{FF2B5EF4-FFF2-40B4-BE49-F238E27FC236}">
                  <a16:creationId xmlns:a16="http://schemas.microsoft.com/office/drawing/2014/main" id="{EE17BE55-E986-414E-8679-0D3367BC4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2974830"/>
              <a:ext cx="3048000" cy="26955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4E04D2-79C7-4C92-A260-6103CBD4EE71}"/>
                </a:ext>
              </a:extLst>
            </p:cNvPr>
            <p:cNvSpPr/>
            <p:nvPr/>
          </p:nvSpPr>
          <p:spPr>
            <a:xfrm rot="21398695">
              <a:off x="9133134" y="3937896"/>
              <a:ext cx="139333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reestyle Script" panose="030804020302050B0404" pitchFamily="66" charset="0"/>
                </a:rPr>
                <a:t>Benefits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52A087E-A990-4D78-88CE-DF92F13F1722}"/>
              </a:ext>
            </a:extLst>
          </p:cNvPr>
          <p:cNvGrpSpPr/>
          <p:nvPr/>
        </p:nvGrpSpPr>
        <p:grpSpPr>
          <a:xfrm>
            <a:off x="7102147" y="4013914"/>
            <a:ext cx="3048000" cy="2695575"/>
            <a:chOff x="8305800" y="2974830"/>
            <a:chExt cx="3048000" cy="2695575"/>
          </a:xfrm>
          <a:noFill/>
        </p:grpSpPr>
        <p:pic>
          <p:nvPicPr>
            <p:cNvPr id="10" name="Picture 9" descr="January 2013 - Afro-IP">
              <a:extLst>
                <a:ext uri="{FF2B5EF4-FFF2-40B4-BE49-F238E27FC236}">
                  <a16:creationId xmlns:a16="http://schemas.microsoft.com/office/drawing/2014/main" id="{00398CAE-F069-4215-B328-0AE0612AB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2974830"/>
              <a:ext cx="3048000" cy="2695575"/>
            </a:xfrm>
            <a:prstGeom prst="rect">
              <a:avLst/>
            </a:prstGeom>
            <a:grpFill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5A0DA3-8EBA-444B-B648-A71198A108D4}"/>
                </a:ext>
              </a:extLst>
            </p:cNvPr>
            <p:cNvSpPr/>
            <p:nvPr/>
          </p:nvSpPr>
          <p:spPr>
            <a:xfrm rot="21398695">
              <a:off x="9012110" y="3968673"/>
              <a:ext cx="1635383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reestyle Script" panose="030804020302050B0404" pitchFamily="66" charset="0"/>
                </a:rPr>
                <a:t>Drawbacks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29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in Airport Noise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74" y="2155465"/>
            <a:ext cx="3648347" cy="411742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 study by the Metropolitan Airports Commission (MAC) and HMMH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54 airports (48 U.S., 6 Canada)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ntended to identify best practices in the industry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from the survey are presented throughout this session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9" y="448262"/>
            <a:ext cx="5625627" cy="3765916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148098" y="6491049"/>
            <a:ext cx="3465830" cy="43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 Source: MAC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22043" y="4717931"/>
            <a:ext cx="2370137" cy="1269365"/>
            <a:chOff x="17462" y="5555545"/>
            <a:chExt cx="2370137" cy="1269365"/>
          </a:xfrm>
        </p:grpSpPr>
        <p:pic>
          <p:nvPicPr>
            <p:cNvPr id="12" name="Picture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16" y="6023503"/>
              <a:ext cx="1091883" cy="3355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Minneapolis/St. Paul Metropolitan Airports Commission">
              <a:hlinkClick r:id="rId6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" y="5555545"/>
              <a:ext cx="1278255" cy="126936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4142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Noise Office Establishment and Staffing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54" y="2798330"/>
            <a:ext cx="2639291" cy="2639291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87197A-C98F-4DCD-AF83-AD3C3E6BDA8B}"/>
              </a:ext>
            </a:extLst>
          </p:cNvPr>
          <p:cNvGrpSpPr/>
          <p:nvPr/>
        </p:nvGrpSpPr>
        <p:grpSpPr>
          <a:xfrm>
            <a:off x="119745" y="1864591"/>
            <a:ext cx="11633402" cy="4506767"/>
            <a:chOff x="179938" y="1506683"/>
            <a:chExt cx="11633402" cy="4506767"/>
          </a:xfrm>
        </p:grpSpPr>
        <p:sp>
          <p:nvSpPr>
            <p:cNvPr id="10" name="TextBox 9"/>
            <p:cNvSpPr txBox="1"/>
            <p:nvPr/>
          </p:nvSpPr>
          <p:spPr>
            <a:xfrm>
              <a:off x="179938" y="4383421"/>
              <a:ext cx="2516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Decade that respondents’ noise offices were established &gt;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1506683"/>
              <a:ext cx="3649789" cy="450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2963" y="2229512"/>
              <a:ext cx="2580377" cy="257930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578210" y="1561454"/>
              <a:ext cx="25166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Respondents with an established noise office &gt;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64672" y="1764766"/>
              <a:ext cx="2516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Respondents that have 1 or fewer FTEs working on noise &gt;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081" y="2525567"/>
              <a:ext cx="3296314" cy="3487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170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LOVINSKY ON ALLENTOWN: January 20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0"/>
          <a:stretch/>
        </p:blipFill>
        <p:spPr>
          <a:xfrm>
            <a:off x="6172200" y="2527745"/>
            <a:ext cx="5205984" cy="294709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Successful Airport Noise Management Techniques –</a:t>
            </a:r>
            <a:br>
              <a:rPr lang="en-US" altLang="en-US" dirty="0"/>
            </a:br>
            <a:r>
              <a:rPr lang="en-US" altLang="en-US" dirty="0"/>
              <a:t>Informing the Community (Community Engagement)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22289" cy="4351338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Inform the community with facts</a:t>
            </a:r>
          </a:p>
          <a:p>
            <a:r>
              <a:rPr lang="en-US" altLang="en-US" sz="2000" dirty="0"/>
              <a:t>Hearsay and misunderstandings are common; the noise office can help quell these confusions</a:t>
            </a:r>
          </a:p>
          <a:p>
            <a:r>
              <a:rPr lang="en-US" altLang="en-US" sz="2000" dirty="0"/>
              <a:t>Ways to facilitate community acceptance and understanding:</a:t>
            </a:r>
          </a:p>
          <a:p>
            <a:pPr lvl="1"/>
            <a:r>
              <a:rPr lang="en-US" altLang="en-US" sz="1800" dirty="0"/>
              <a:t>Provide noise information by neighborhood </a:t>
            </a:r>
          </a:p>
          <a:p>
            <a:pPr lvl="1"/>
            <a:r>
              <a:rPr lang="en-US" altLang="en-US" sz="1800" dirty="0"/>
              <a:t>Publish regular reports</a:t>
            </a:r>
          </a:p>
          <a:p>
            <a:pPr lvl="1"/>
            <a:r>
              <a:rPr lang="en-US" altLang="en-US" sz="1800" dirty="0"/>
              <a:t>Attend regular meetings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D93CDCC-3667-473D-964B-79533F684E2F}"/>
              </a:ext>
            </a:extLst>
          </p:cNvPr>
          <p:cNvSpPr txBox="1">
            <a:spLocks/>
          </p:cNvSpPr>
          <p:nvPr/>
        </p:nvSpPr>
        <p:spPr>
          <a:xfrm>
            <a:off x="164592" y="6345936"/>
            <a:ext cx="375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C43BC-7389-B445-8E37-677AC52D9D5D}" type="slidenum">
              <a:rPr lang="en-US" sz="1200" smtClean="0"/>
              <a:pPr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178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826" y="365127"/>
            <a:ext cx="662797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500" kern="1200"/>
              <a:t>Successful Airport Noise Management Techniques – </a:t>
            </a:r>
            <a:br>
              <a:rPr lang="en-US" altLang="en-US" sz="2500" kern="1200"/>
            </a:br>
            <a:r>
              <a:rPr lang="en-US" altLang="en-US" sz="2500" kern="1200"/>
              <a:t>Airport Advisory Committee / Roundtable </a:t>
            </a:r>
            <a:endParaRPr lang="en-US" sz="2500" kern="1200"/>
          </a:p>
        </p:txBody>
      </p:sp>
      <p:sp>
        <p:nvSpPr>
          <p:cNvPr id="2052" name="Slide Number Placeholder 2">
            <a:extLst>
              <a:ext uri="{FF2B5EF4-FFF2-40B4-BE49-F238E27FC236}">
                <a16:creationId xmlns:a16="http://schemas.microsoft.com/office/drawing/2014/main" id="{FA4DED54-6641-4DFB-A13D-90EF8D8B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3082" y="6344364"/>
            <a:ext cx="3753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C43BC-7389-B445-8E37-677AC52D9D5D}" type="slidenum">
              <a:rPr lang="en-US" sz="1200" smtClean="0"/>
              <a:pPr>
                <a:spcAft>
                  <a:spcPts val="600"/>
                </a:spcAft>
              </a:pPr>
              <a:t>14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826" y="2144995"/>
            <a:ext cx="6627975" cy="411742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Well-established framework for discussion of aircraft noise issues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Representation from a wide spectrum of members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Regular (monthly or quarterly) meetings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Same message for everyone at the table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Competing interests are given a voice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Open to the public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Airport coordinates committee activities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Publish agendas and minutes on airport website</a:t>
            </a:r>
          </a:p>
        </p:txBody>
      </p:sp>
      <p:pic>
        <p:nvPicPr>
          <p:cNvPr id="2050" name="Picture 2" descr="Download free photo of Group,discussion,human,personal,talk - from  needpix.com">
            <a:extLst>
              <a:ext uri="{FF2B5EF4-FFF2-40B4-BE49-F238E27FC236}">
                <a16:creationId xmlns:a16="http://schemas.microsoft.com/office/drawing/2014/main" id="{7540C4C8-6FE2-4DE6-AD4A-86E1A310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82" y="1269835"/>
            <a:ext cx="4264351" cy="43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5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711D2E0-210A-452C-B44A-49B90999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Standing Noise Committees/Roundtables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06451D-DB30-433D-B186-6984F9FE0897}"/>
              </a:ext>
            </a:extLst>
          </p:cNvPr>
          <p:cNvGrpSpPr/>
          <p:nvPr/>
        </p:nvGrpSpPr>
        <p:grpSpPr>
          <a:xfrm>
            <a:off x="0" y="797573"/>
            <a:ext cx="12181088" cy="4317018"/>
            <a:chOff x="64078" y="1544285"/>
            <a:chExt cx="12276784" cy="43170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6013" y="1679075"/>
              <a:ext cx="7054849" cy="418222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DDB23F-9091-47C9-B0E3-67412DC069BA}"/>
                </a:ext>
              </a:extLst>
            </p:cNvPr>
            <p:cNvGrpSpPr/>
            <p:nvPr/>
          </p:nvGrpSpPr>
          <p:grpSpPr>
            <a:xfrm>
              <a:off x="64078" y="1544285"/>
              <a:ext cx="5445547" cy="3599838"/>
              <a:chOff x="64078" y="1544285"/>
              <a:chExt cx="5445547" cy="359983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78" y="1544285"/>
                <a:ext cx="3211366" cy="174148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227752" y="2218547"/>
                <a:ext cx="2281873" cy="233161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4990" y="3423272"/>
                <a:ext cx="3024535" cy="17208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7726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48254-A8B4-4810-ABE1-7DAB79FA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Public Meetings Beyond Formal Committees/ Roundtables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9DA233-AFC7-4E0D-B43B-0681732E481C}"/>
              </a:ext>
            </a:extLst>
          </p:cNvPr>
          <p:cNvGrpSpPr/>
          <p:nvPr/>
        </p:nvGrpSpPr>
        <p:grpSpPr>
          <a:xfrm>
            <a:off x="710169" y="2270541"/>
            <a:ext cx="10771661" cy="3695417"/>
            <a:chOff x="613701" y="1744717"/>
            <a:chExt cx="10771661" cy="36954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2962" y="1744717"/>
              <a:ext cx="5462400" cy="36954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701" y="1744717"/>
              <a:ext cx="5309261" cy="3695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850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060"/>
            <a:ext cx="10515600" cy="1325563"/>
          </a:xfrm>
        </p:spPr>
        <p:txBody>
          <a:bodyPr/>
          <a:lstStyle/>
          <a:p>
            <a:r>
              <a:rPr lang="en-US" altLang="en-US" dirty="0"/>
              <a:t>Successful Airport Noise Management: Build a Coalition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85BFBB-16CC-4D50-A53D-66DA2AEA2BEE}"/>
              </a:ext>
            </a:extLst>
          </p:cNvPr>
          <p:cNvGrpSpPr/>
          <p:nvPr/>
        </p:nvGrpSpPr>
        <p:grpSpPr>
          <a:xfrm>
            <a:off x="789747" y="1265587"/>
            <a:ext cx="10612505" cy="5133428"/>
            <a:chOff x="795246" y="1359445"/>
            <a:chExt cx="10612505" cy="5133428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578517" y="1657234"/>
              <a:ext cx="4343400" cy="12344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tIns="91440" bIns="91440"/>
            <a:lstStyle/>
            <a:p>
              <a:pPr algn="ctr"/>
              <a:r>
                <a:rPr lang="en-US" altLang="en-US" sz="2400" b="1" dirty="0"/>
                <a:t>Bedfellows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dirty="0"/>
                <a:t>High agreement/low trust share your vision but don’t always tell the whole story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378551" y="1669763"/>
              <a:ext cx="4343400" cy="12344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tIns="91440" bIns="91440"/>
            <a:lstStyle/>
            <a:p>
              <a:pPr algn="ctr"/>
              <a:r>
                <a:rPr lang="en-US" altLang="en-US" sz="2400" b="1" dirty="0"/>
                <a:t>Allies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dirty="0"/>
                <a:t>High agreement/high trust share both</a:t>
              </a:r>
              <a:br>
                <a:rPr lang="en-US" altLang="en-US" dirty="0"/>
              </a:br>
              <a:r>
                <a:rPr lang="en-US" altLang="en-US" dirty="0"/>
                <a:t>your vision and your intention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924300" y="3072845"/>
              <a:ext cx="4343400" cy="12344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tIns="91440" bIns="91440"/>
            <a:lstStyle/>
            <a:p>
              <a:pPr algn="ctr"/>
              <a:r>
                <a:rPr lang="en-US" altLang="en-US" sz="2400" b="1" dirty="0"/>
                <a:t>Fence Sitters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dirty="0"/>
                <a:t>Won’t help you or hurt you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dirty="0"/>
                <a:t>Simply refuse to take a stand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dirty="0"/>
                <a:t>Usually come to their own decisions</a:t>
              </a: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1618745" y="4450441"/>
              <a:ext cx="4343400" cy="12344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tIns="91440" bIns="91440"/>
            <a:lstStyle/>
            <a:p>
              <a:pPr algn="ctr"/>
              <a:r>
                <a:rPr lang="en-US" altLang="en-US" sz="2400" b="1" dirty="0"/>
                <a:t>Adversaries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dirty="0"/>
                <a:t>Low agreement/low trust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dirty="0"/>
                <a:t>Have resisted your outreach attempts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6378551" y="4474284"/>
              <a:ext cx="4572000" cy="12344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tIns="91440" bIns="91440"/>
            <a:lstStyle/>
            <a:p>
              <a:pPr algn="ctr"/>
              <a:r>
                <a:rPr lang="en-US" altLang="en-US" sz="2400" b="1" dirty="0"/>
                <a:t>Opponents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dirty="0"/>
                <a:t>Low agreement/high trust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pc="-20" dirty="0"/>
                <a:t>Provide valuable relationships &amp;</a:t>
              </a:r>
              <a:br>
                <a:rPr lang="en-US" altLang="en-US" spc="-20" dirty="0"/>
              </a:br>
              <a:r>
                <a:rPr lang="en-US" altLang="en-US" spc="-20" dirty="0"/>
                <a:t>conflicting visions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888D1C-A9EB-4AD9-95D9-179881F69BD0}"/>
                </a:ext>
              </a:extLst>
            </p:cNvPr>
            <p:cNvGrpSpPr/>
            <p:nvPr/>
          </p:nvGrpSpPr>
          <p:grpSpPr>
            <a:xfrm>
              <a:off x="795246" y="1359445"/>
              <a:ext cx="10612505" cy="5133428"/>
              <a:chOff x="789747" y="1214245"/>
              <a:chExt cx="10612505" cy="513342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480407" y="5824453"/>
                <a:ext cx="1231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/>
                    </a:solidFill>
                  </a:rPr>
                  <a:t>TRUST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B03DC54-AA9C-4BD5-A67F-E944F86645CF}"/>
                  </a:ext>
                </a:extLst>
              </p:cNvPr>
              <p:cNvGrpSpPr/>
              <p:nvPr/>
            </p:nvGrpSpPr>
            <p:grpSpPr>
              <a:xfrm>
                <a:off x="789747" y="1214245"/>
                <a:ext cx="10612505" cy="5121731"/>
                <a:chOff x="772885" y="1224205"/>
                <a:chExt cx="10612505" cy="5121731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 rot="16200000">
                  <a:off x="14107" y="3523243"/>
                  <a:ext cx="2040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607590"/>
                      </a:solidFill>
                    </a:rPr>
                    <a:t>AGREEMENT</a:t>
                  </a:r>
                </a:p>
              </p:txBody>
            </p: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F952F266-7DBB-45E9-8485-93A5693D7466}"/>
                    </a:ext>
                  </a:extLst>
                </p:cNvPr>
                <p:cNvGrpSpPr/>
                <p:nvPr/>
              </p:nvGrpSpPr>
              <p:grpSpPr>
                <a:xfrm>
                  <a:off x="774047" y="1224205"/>
                  <a:ext cx="10611343" cy="5121731"/>
                  <a:chOff x="774047" y="1224205"/>
                  <a:chExt cx="10611343" cy="5121731"/>
                </a:xfrm>
              </p:grpSpPr>
              <p:cxnSp>
                <p:nvCxnSpPr>
                  <p:cNvPr id="23" name="Straight Arrow Connector 22"/>
                  <p:cNvCxnSpPr/>
                  <p:nvPr/>
                </p:nvCxnSpPr>
                <p:spPr>
                  <a:xfrm flipV="1">
                    <a:off x="1326993" y="1224205"/>
                    <a:ext cx="0" cy="45720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oval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/>
                  <p:cNvCxnSpPr/>
                  <p:nvPr/>
                </p:nvCxnSpPr>
                <p:spPr>
                  <a:xfrm>
                    <a:off x="1326990" y="5800959"/>
                    <a:ext cx="100584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oval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774047" y="5767506"/>
                    <a:ext cx="822337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>
                        <a:ln>
                          <a:solidFill>
                            <a:srgbClr val="607590"/>
                          </a:solidFill>
                        </a:ln>
                        <a:noFill/>
                      </a:rPr>
                      <a:t>low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 rot="16200000">
                    <a:off x="628826" y="1465658"/>
                    <a:ext cx="82233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>
                        <a:ln>
                          <a:solidFill>
                            <a:srgbClr val="607590"/>
                          </a:solidFill>
                        </a:ln>
                        <a:noFill/>
                      </a:rPr>
                      <a:t>high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0531463" y="5822716"/>
                    <a:ext cx="822337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>
                        <a:ln>
                          <a:solidFill>
                            <a:srgbClr val="607590"/>
                          </a:solidFill>
                        </a:ln>
                        <a:noFill/>
                      </a:rPr>
                      <a:t>high</a:t>
                    </a:r>
                  </a:p>
                </p:txBody>
              </p:sp>
            </p:grpSp>
          </p:grpSp>
        </p:grp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0CD64EE-05E0-409A-93E7-37E0B81ACBC4}"/>
              </a:ext>
            </a:extLst>
          </p:cNvPr>
          <p:cNvSpPr txBox="1">
            <a:spLocks/>
          </p:cNvSpPr>
          <p:nvPr/>
        </p:nvSpPr>
        <p:spPr>
          <a:xfrm>
            <a:off x="164592" y="6345936"/>
            <a:ext cx="375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C43BC-7389-B445-8E37-677AC52D9D5D}" type="slidenum">
              <a:rPr lang="en-US" sz="1200" smtClean="0"/>
              <a:pPr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638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Successful Airport Noise Management Techniques – Communication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9537"/>
            <a:ext cx="6416040" cy="4117426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altLang="en-US" sz="2400" dirty="0"/>
              <a:t>A uniform airport communication strategy ensures consistency</a:t>
            </a:r>
          </a:p>
          <a:p>
            <a:pPr>
              <a:spcAft>
                <a:spcPts val="1000"/>
              </a:spcAft>
            </a:pPr>
            <a:r>
              <a:rPr lang="en-US" altLang="en-US" sz="2400" dirty="0"/>
              <a:t>Standardized policies and procedures ensure a consistent approach to :</a:t>
            </a:r>
          </a:p>
          <a:p>
            <a:pPr lvl="1">
              <a:buClr>
                <a:schemeClr val="bg1"/>
              </a:buClr>
            </a:pPr>
            <a:r>
              <a:rPr lang="en-US" altLang="en-US" sz="2000" dirty="0"/>
              <a:t>Noise complaint responses</a:t>
            </a:r>
          </a:p>
          <a:p>
            <a:pPr lvl="1">
              <a:spcAft>
                <a:spcPts val="1000"/>
              </a:spcAft>
              <a:buClr>
                <a:schemeClr val="bg1"/>
              </a:buClr>
            </a:pPr>
            <a:r>
              <a:rPr lang="en-US" altLang="en-US" sz="2000" dirty="0"/>
              <a:t>Speaking with the media or elected officials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F5E4F8-68B8-4B77-8F26-D89DF10A1EF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528050" y="1027636"/>
            <a:ext cx="3044825" cy="2526253"/>
          </a:xfr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A2A4D02-D9AA-4C15-BA20-34367B858F3A}"/>
              </a:ext>
            </a:extLst>
          </p:cNvPr>
          <p:cNvSpPr txBox="1">
            <a:spLocks/>
          </p:cNvSpPr>
          <p:nvPr/>
        </p:nvSpPr>
        <p:spPr>
          <a:xfrm>
            <a:off x="164592" y="6345936"/>
            <a:ext cx="375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C43BC-7389-B445-8E37-677AC52D9D5D}" type="slidenum">
              <a:rPr lang="en-US" sz="1200" smtClean="0"/>
              <a:pPr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781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826" y="365127"/>
            <a:ext cx="662797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kern="1200"/>
              <a:t>S</a:t>
            </a:r>
            <a:r>
              <a:rPr lang="en-US" kern="1200">
                <a:effectLst/>
              </a:rPr>
              <a:t>uccessful Airport Noise Management Techniques – Web Portals</a:t>
            </a:r>
            <a:endParaRPr lang="en-US" kern="120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9DD5C0F-1D6C-4E8E-BA6D-E3C5B5BF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3082" y="6344364"/>
            <a:ext cx="3753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C43BC-7389-B445-8E37-677AC52D9D5D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826" y="2144995"/>
            <a:ext cx="6627975" cy="41174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200" dirty="0"/>
              <a:t>Maintain up-to-date web presence</a:t>
            </a:r>
            <a:endParaRPr lang="en-US" altLang="en-US" sz="2200" strike="sngStrike" dirty="0"/>
          </a:p>
          <a:p>
            <a:r>
              <a:rPr lang="en-US" altLang="en-US" sz="2200" dirty="0"/>
              <a:t>Provide online noise complaint portal </a:t>
            </a:r>
          </a:p>
          <a:p>
            <a:r>
              <a:rPr lang="en-US" altLang="en-US" sz="2200" dirty="0"/>
              <a:t>Keep communities informed </a:t>
            </a:r>
          </a:p>
          <a:p>
            <a:r>
              <a:rPr lang="en-US" altLang="en-US" sz="2200" dirty="0"/>
              <a:t>Design websites simply to allow:</a:t>
            </a:r>
          </a:p>
          <a:p>
            <a:pPr lvl="1"/>
            <a:r>
              <a:rPr lang="en-US" sz="2000" dirty="0"/>
              <a:t>Community to run their own reports</a:t>
            </a:r>
            <a:endParaRPr lang="en-US" sz="2000" strike="sngStrike" dirty="0"/>
          </a:p>
          <a:p>
            <a:pPr lvl="1"/>
            <a:r>
              <a:rPr lang="en-US" sz="2000" dirty="0"/>
              <a:t>Increased transparency for the airport</a:t>
            </a:r>
          </a:p>
          <a:p>
            <a:pPr lvl="1"/>
            <a:r>
              <a:rPr lang="en-US" altLang="en-US" sz="2000" dirty="0"/>
              <a:t>Aircraft noise investigations – online flight tracking</a:t>
            </a:r>
          </a:p>
          <a:p>
            <a:endParaRPr lang="en-US" dirty="0"/>
          </a:p>
        </p:txBody>
      </p:sp>
      <p:pic>
        <p:nvPicPr>
          <p:cNvPr id="6" name="Picture 5" descr="History in Your Lifetime 1213 - BraelanAmandaandTany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2" r="16587"/>
          <a:stretch/>
        </p:blipFill>
        <p:spPr>
          <a:xfrm>
            <a:off x="2" y="10"/>
            <a:ext cx="4264351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71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04BCC-5BB3-4CBE-8514-F8CE30DE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63C4C-E41B-400C-9771-5CC8A5F09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Federal Regulation</a:t>
            </a:r>
          </a:p>
          <a:p>
            <a:r>
              <a:rPr lang="en-US" dirty="0"/>
              <a:t>Aircraft Noise Management</a:t>
            </a:r>
          </a:p>
          <a:p>
            <a:pPr lvl="1"/>
            <a:r>
              <a:rPr lang="en-US" dirty="0"/>
              <a:t>Best Practices</a:t>
            </a:r>
          </a:p>
          <a:p>
            <a:r>
              <a:rPr lang="en-US" dirty="0"/>
              <a:t>Why People Complain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02C75-C482-4789-82BC-68A8DFE1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466A8C-92AD-4F34-A32B-D4584389B812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51" y="1523598"/>
            <a:ext cx="3388657" cy="33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6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A2F1-4554-4DE5-9F6B-44AFA785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People Complain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993AED-DBF7-4F8C-80BE-1574B4CA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C4BB0-C9B0-4499-9C32-60921B4A8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Looking for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Thinking something will change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Perceiving something has changed</a:t>
            </a:r>
          </a:p>
        </p:txBody>
      </p:sp>
    </p:spTree>
    <p:extLst>
      <p:ext uri="{BB962C8B-B14F-4D97-AF65-F5344CB8AC3E}">
        <p14:creationId xmlns:p14="http://schemas.microsoft.com/office/powerpoint/2010/main" val="229257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10E8-3BAB-4FDD-9DF1-E051D816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Federal Aviation Noise-Related Legislation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F3C72-705B-42A7-9EDE-5E41AFA08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FC2F527-46FD-4E2F-91CB-2006A93E469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38200" y="1504950"/>
          <a:ext cx="10515597" cy="462956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20879">
                  <a:extLst>
                    <a:ext uri="{9D8B030D-6E8A-4147-A177-3AD203B41FA5}">
                      <a16:colId xmlns:a16="http://schemas.microsoft.com/office/drawing/2014/main" val="1440227209"/>
                    </a:ext>
                  </a:extLst>
                </a:gridCol>
                <a:gridCol w="4201794">
                  <a:extLst>
                    <a:ext uri="{9D8B030D-6E8A-4147-A177-3AD203B41FA5}">
                      <a16:colId xmlns:a16="http://schemas.microsoft.com/office/drawing/2014/main" val="596334905"/>
                    </a:ext>
                  </a:extLst>
                </a:gridCol>
                <a:gridCol w="2292924">
                  <a:extLst>
                    <a:ext uri="{9D8B030D-6E8A-4147-A177-3AD203B41FA5}">
                      <a16:colId xmlns:a16="http://schemas.microsoft.com/office/drawing/2014/main" val="3330215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Statute</a:t>
                      </a:r>
                    </a:p>
                  </a:txBody>
                  <a:tcPr marL="29512" marR="0" marT="29512" marB="29512" anchor="b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Aircraft Noise Related Purpose</a:t>
                      </a:r>
                    </a:p>
                  </a:txBody>
                  <a:tcPr marL="29512" marR="0" marT="29512" marB="29512" anchor="b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Most</a:t>
                      </a:r>
                      <a:r>
                        <a:rPr lang="en-US" sz="1200" baseline="0" dirty="0"/>
                        <a:t> Relevant  FAA Regulation(s)</a:t>
                      </a:r>
                      <a:endParaRPr lang="en-US" sz="1200" dirty="0"/>
                    </a:p>
                  </a:txBody>
                  <a:tcPr marL="29512" marR="0" marT="29512" marB="29512" anchor="b"/>
                </a:tc>
                <a:extLst>
                  <a:ext uri="{0D108BD9-81ED-4DB2-BD59-A6C34878D82A}">
                    <a16:rowId xmlns:a16="http://schemas.microsoft.com/office/drawing/2014/main" val="938390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Aircraft Noise and Sonic Boom Act of 1968</a:t>
                      </a:r>
                      <a:endParaRPr lang="en-US" sz="1200" dirty="0"/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Authorizes FAA to prescribe standards for measurement of aircraft noise and establish regulations to abate noise</a:t>
                      </a:r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 CFR parts 36</a:t>
                      </a:r>
                      <a:r>
                        <a:rPr lang="en-US" sz="1200" baseline="0" dirty="0"/>
                        <a:t> and </a:t>
                      </a:r>
                      <a:r>
                        <a:rPr lang="en-US" sz="1200" dirty="0"/>
                        <a:t>91</a:t>
                      </a:r>
                    </a:p>
                  </a:txBody>
                  <a:tcPr marL="29512" marR="0" marT="29512" marB="29512"/>
                </a:tc>
                <a:extLst>
                  <a:ext uri="{0D108BD9-81ED-4DB2-BD59-A6C34878D82A}">
                    <a16:rowId xmlns:a16="http://schemas.microsoft.com/office/drawing/2014/main" val="2234010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National Environmental Policy Act of 1969 (NEPA)</a:t>
                      </a:r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Directs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all federal executive agencies to assess all environmental effects of proposed federal agency actions</a:t>
                      </a:r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FAA Orders  1050.1F,</a:t>
                      </a:r>
                      <a:r>
                        <a:rPr lang="en-US" sz="1200" baseline="0" dirty="0"/>
                        <a:t>  </a:t>
                      </a:r>
                      <a:r>
                        <a:rPr lang="en-US" altLang="en-US" sz="1200" dirty="0"/>
                        <a:t>5050.4B</a:t>
                      </a:r>
                      <a:endParaRPr lang="en-US" sz="1200" dirty="0"/>
                    </a:p>
                  </a:txBody>
                  <a:tcPr marL="29512" marR="0" marT="29512" marB="29512"/>
                </a:tc>
                <a:extLst>
                  <a:ext uri="{0D108BD9-81ED-4DB2-BD59-A6C34878D82A}">
                    <a16:rowId xmlns:a16="http://schemas.microsoft.com/office/drawing/2014/main" val="1625684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The Noise Control Act of 1972</a:t>
                      </a:r>
                      <a:r>
                        <a:rPr lang="en-US" sz="1200" baseline="0" dirty="0"/>
                        <a:t> (Noise Act)</a:t>
                      </a:r>
                      <a:endParaRPr lang="en-US" sz="1200" dirty="0"/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Amends 1968 act to add consideration of public health and welfare and to add EPA to the rulemaking process for aircraft noise and sonic boom standards</a:t>
                      </a:r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None directly; EPA responsibility</a:t>
                      </a:r>
                    </a:p>
                  </a:txBody>
                  <a:tcPr marL="29512" marR="0" marT="29512" marB="29512"/>
                </a:tc>
                <a:extLst>
                  <a:ext uri="{0D108BD9-81ED-4DB2-BD59-A6C34878D82A}">
                    <a16:rowId xmlns:a16="http://schemas.microsoft.com/office/drawing/2014/main" val="69524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Aviation Safety and Noise Abatement Act of 1979</a:t>
                      </a:r>
                      <a:r>
                        <a:rPr lang="en-US" sz="1200" baseline="0" dirty="0"/>
                        <a:t> (ASNA)</a:t>
                      </a:r>
                      <a:endParaRPr lang="en-US" sz="1200" dirty="0"/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Directs FAA to establish single system to measure noise and determine exposure of people to noise, and identify land uses normally compatible with various noise levels </a:t>
                      </a:r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 CFR part 150</a:t>
                      </a:r>
                    </a:p>
                  </a:txBody>
                  <a:tcPr marL="29512" marR="0" marT="29512" marB="29512"/>
                </a:tc>
                <a:extLst>
                  <a:ext uri="{0D108BD9-81ED-4DB2-BD59-A6C34878D82A}">
                    <a16:rowId xmlns:a16="http://schemas.microsoft.com/office/drawing/2014/main" val="3836859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Airport and Airway Improvement Act of 1982</a:t>
                      </a:r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Authorizes FAA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funding for noise mitigation/compatibility planning and projects and establishes noise compatibility requirements for FAA-funded airport development</a:t>
                      </a:r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FAA Airport</a:t>
                      </a:r>
                      <a:r>
                        <a:rPr lang="en-US" sz="1200" baseline="0" dirty="0"/>
                        <a:t> Improvement Program</a:t>
                      </a:r>
                      <a:endParaRPr lang="en-US" sz="1200" dirty="0"/>
                    </a:p>
                  </a:txBody>
                  <a:tcPr marL="29512" marR="0" marT="29512" marB="29512"/>
                </a:tc>
                <a:extLst>
                  <a:ext uri="{0D108BD9-81ED-4DB2-BD59-A6C34878D82A}">
                    <a16:rowId xmlns:a16="http://schemas.microsoft.com/office/drawing/2014/main" val="139672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Airport Noise and Capacity Act of 1990 (ANCA)</a:t>
                      </a:r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Mandates phase out of Stage 2 jet aircraft over 75,000 pounds, and established requirements regarding airport noise and access restrictions for Stage 2 and 3 aircraft</a:t>
                      </a:r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 CFR part</a:t>
                      </a:r>
                      <a:r>
                        <a:rPr lang="en-US" sz="1200" baseline="0" dirty="0"/>
                        <a:t> 161</a:t>
                      </a:r>
                      <a:endParaRPr lang="en-US" sz="1200" dirty="0"/>
                    </a:p>
                  </a:txBody>
                  <a:tcPr marL="29512" marR="0" marT="29512" marB="29512"/>
                </a:tc>
                <a:extLst>
                  <a:ext uri="{0D108BD9-81ED-4DB2-BD59-A6C34878D82A}">
                    <a16:rowId xmlns:a16="http://schemas.microsoft.com/office/drawing/2014/main" val="128119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Section 506 of the FAA Modernization and Reform Act of 2012</a:t>
                      </a:r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Prohibition after 12/31/2015 of operation of civil subsonic jet airplanes with maximum weights of 75,000 pounds or less that</a:t>
                      </a:r>
                      <a:r>
                        <a:rPr lang="en-US" sz="1200" baseline="0" dirty="0"/>
                        <a:t> do not meet </a:t>
                      </a:r>
                      <a:r>
                        <a:rPr lang="en-US" sz="1200" dirty="0"/>
                        <a:t>stage 3 noise</a:t>
                      </a:r>
                      <a:r>
                        <a:rPr lang="en-US" sz="1200" baseline="0" dirty="0"/>
                        <a:t> standards</a:t>
                      </a:r>
                      <a:endParaRPr lang="en-US" sz="1200" dirty="0"/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 CFR part 91</a:t>
                      </a:r>
                    </a:p>
                  </a:txBody>
                  <a:tcPr marL="29512" marR="0" marT="29512" marB="29512"/>
                </a:tc>
                <a:extLst>
                  <a:ext uri="{0D108BD9-81ED-4DB2-BD59-A6C34878D82A}">
                    <a16:rowId xmlns:a16="http://schemas.microsoft.com/office/drawing/2014/main" val="316347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FAA Reauthorization,</a:t>
                      </a:r>
                      <a:r>
                        <a:rPr lang="en-US" sz="1200" baseline="0" dirty="0"/>
                        <a:t> 2018</a:t>
                      </a:r>
                      <a:endParaRPr lang="en-US" sz="1200" dirty="0"/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Reauthorizes FAA through</a:t>
                      </a:r>
                      <a:r>
                        <a:rPr lang="en-US" sz="1200" baseline="0" dirty="0"/>
                        <a:t> 2023</a:t>
                      </a:r>
                      <a:endParaRPr lang="en-US" sz="1200" dirty="0"/>
                    </a:p>
                  </a:txBody>
                  <a:tcPr marL="29512" marR="0" marT="29512" marB="295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None yet</a:t>
                      </a:r>
                    </a:p>
                  </a:txBody>
                  <a:tcPr marL="29512" marR="0" marT="29512" marB="29512"/>
                </a:tc>
                <a:extLst>
                  <a:ext uri="{0D108BD9-81ED-4DB2-BD59-A6C34878D82A}">
                    <a16:rowId xmlns:a16="http://schemas.microsoft.com/office/drawing/2014/main" val="2880195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54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2DF7-E229-4B23-B94C-A83893FE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FAA Noise Abatement Policy, November 1976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0B4AF-7C32-4C1B-BDDD-BEEBF91B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97BED-DE3F-4B6E-8442-2DF635938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200" dirty="0"/>
              <a:t>Established roles and responsibilities for: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b="1" dirty="0"/>
              <a:t>F</a:t>
            </a:r>
            <a:r>
              <a:rPr lang="en-US" altLang="en-US" sz="2000" b="1" dirty="0"/>
              <a:t>ederal government</a:t>
            </a:r>
            <a:r>
              <a:rPr lang="en-US" altLang="en-US" sz="2000" dirty="0"/>
              <a:t> – source emissions, air traffic control, funding, and safety oversight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b="1" dirty="0"/>
              <a:t>S</a:t>
            </a:r>
            <a:r>
              <a:rPr lang="en-US" altLang="en-US" sz="2000" b="1" dirty="0"/>
              <a:t>tate and local governments</a:t>
            </a:r>
            <a:r>
              <a:rPr lang="en-US" altLang="en-US" sz="2000" dirty="0"/>
              <a:t> – compatible land use planning and control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b="1" dirty="0"/>
              <a:t>A</a:t>
            </a:r>
            <a:r>
              <a:rPr lang="en-US" altLang="en-US" sz="2000" b="1" dirty="0"/>
              <a:t>ircraft operators</a:t>
            </a:r>
            <a:r>
              <a:rPr lang="en-US" altLang="en-US" sz="2000" dirty="0"/>
              <a:t> – noise-sensitive schedules, cockpit procedures, and fleet improvements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b="1" dirty="0"/>
              <a:t>A</a:t>
            </a:r>
            <a:r>
              <a:rPr lang="en-US" altLang="en-US" sz="2000" b="1" dirty="0"/>
              <a:t>ir travelers and shippers</a:t>
            </a:r>
            <a:r>
              <a:rPr lang="en-US" altLang="en-US" sz="2000" dirty="0"/>
              <a:t> – bear the costs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b="1" dirty="0"/>
              <a:t>C</a:t>
            </a:r>
            <a:r>
              <a:rPr lang="en-US" altLang="en-US" sz="2000" b="1" dirty="0"/>
              <a:t>urrent and prospective residents</a:t>
            </a:r>
            <a:r>
              <a:rPr lang="en-US" altLang="en-US" sz="2000" dirty="0"/>
              <a:t> – seek to understand and act accordingly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b="1" dirty="0"/>
              <a:t>A</a:t>
            </a:r>
            <a:r>
              <a:rPr lang="en-US" altLang="en-US" sz="2000" b="1" dirty="0"/>
              <a:t>irport operators</a:t>
            </a:r>
            <a:r>
              <a:rPr lang="en-US" altLang="en-US" sz="2000" dirty="0"/>
              <a:t> – </a:t>
            </a:r>
            <a:r>
              <a:rPr lang="en-US" altLang="en-US" sz="2000" u="sng" dirty="0"/>
              <a:t>primary responsibility</a:t>
            </a:r>
            <a:r>
              <a:rPr lang="en-US" altLang="en-US" sz="2000" dirty="0"/>
              <a:t> for planning and implementing all noise abatement and compatible land use measures</a:t>
            </a:r>
          </a:p>
        </p:txBody>
      </p:sp>
    </p:spTree>
    <p:extLst>
      <p:ext uri="{BB962C8B-B14F-4D97-AF65-F5344CB8AC3E}">
        <p14:creationId xmlns:p14="http://schemas.microsoft.com/office/powerpoint/2010/main" val="214975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84AA-D06E-493D-8464-04C5F1541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7"/>
            <a:ext cx="6168654" cy="1325563"/>
          </a:xfrm>
        </p:spPr>
        <p:txBody>
          <a:bodyPr/>
          <a:lstStyle/>
          <a:p>
            <a:r>
              <a:rPr lang="en-US" dirty="0"/>
              <a:t>Airport Noise Compatibility Planning</a:t>
            </a:r>
            <a:br>
              <a:rPr lang="en-US" dirty="0"/>
            </a:br>
            <a:r>
              <a:rPr lang="en-US" dirty="0"/>
              <a:t>(14 CFR Part 150)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77D4D1-846E-4DB4-9170-9D17C59A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B3282-1C07-4490-8DC1-4495C61A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7511"/>
            <a:ext cx="6062331" cy="4359452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/>
              <a:t>The Aviation Safety and Noise Abatement Act of 1979 (“ASNA”) required FAA to:</a:t>
            </a:r>
          </a:p>
          <a:p>
            <a:pPr marL="228600" lvl="1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</a:pPr>
            <a:r>
              <a:rPr lang="en-US" sz="1900" b="0" i="0" dirty="0">
                <a:effectLst/>
                <a:latin typeface="FreeSans"/>
              </a:rPr>
              <a:t>Establish a single, uniform, repeatable system for considering aviation noise around airport communities.</a:t>
            </a:r>
          </a:p>
          <a:p>
            <a:pPr marL="228600" lvl="1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</a:pPr>
            <a:r>
              <a:rPr lang="en-US" sz="1900" b="0" i="0" dirty="0">
                <a:effectLst/>
                <a:latin typeface="FreeSans"/>
              </a:rPr>
              <a:t>Establish a single system for determining noise exposure from aircraft, which takes into account noise intensity, duration of exposure, frequency of operations, and time of occurrence.</a:t>
            </a:r>
          </a:p>
          <a:p>
            <a:pPr marL="228600" lvl="1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</a:pPr>
            <a:r>
              <a:rPr lang="en-US" sz="1900" b="0" i="0" dirty="0">
                <a:effectLst/>
                <a:latin typeface="FreeSans"/>
              </a:rPr>
              <a:t>Identify land uses which are normally compatible with various exposures of individuals to noise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BBD572-6B32-47E9-95ED-5AF1C9C35F5A}"/>
              </a:ext>
            </a:extLst>
          </p:cNvPr>
          <p:cNvGrpSpPr/>
          <p:nvPr/>
        </p:nvGrpSpPr>
        <p:grpSpPr>
          <a:xfrm>
            <a:off x="9058451" y="1252463"/>
            <a:ext cx="1983668" cy="2029084"/>
            <a:chOff x="3899028" y="6858000"/>
            <a:chExt cx="3814080" cy="39014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F67239-CDA2-4D2D-B384-086065EE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028" y="6901662"/>
              <a:ext cx="3814080" cy="38140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D8E31E-E9DD-4951-AD43-06CEC28BAF0F}"/>
                </a:ext>
              </a:extLst>
            </p:cNvPr>
            <p:cNvSpPr/>
            <p:nvPr/>
          </p:nvSpPr>
          <p:spPr>
            <a:xfrm>
              <a:off x="3899028" y="6858000"/>
              <a:ext cx="3814080" cy="3901404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1654319-E8C2-4237-93AB-154B51989419}"/>
              </a:ext>
            </a:extLst>
          </p:cNvPr>
          <p:cNvSpPr txBox="1"/>
          <p:nvPr/>
        </p:nvSpPr>
        <p:spPr>
          <a:xfrm>
            <a:off x="8136819" y="429684"/>
            <a:ext cx="3826932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14 CFR Part 150 prescribes standards and systems for: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measuring noise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estimating cumulative noise exposure using computer modeling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describing noise exposure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coordinating with local land use agencies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documenting the analytical process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submitting the documentation to FAA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FAA and public review processes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FAA approval or disapproval process</a:t>
            </a:r>
          </a:p>
        </p:txBody>
      </p:sp>
    </p:spTree>
    <p:extLst>
      <p:ext uri="{BB962C8B-B14F-4D97-AF65-F5344CB8AC3E}">
        <p14:creationId xmlns:p14="http://schemas.microsoft.com/office/powerpoint/2010/main" val="61524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F725-D855-43B8-B042-97B6BB67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 Noise and Capacity Act of 1990, ANCA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4640A-0162-402A-A337-B8E8D2DB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4AC72-A619-4BFD-9472-E05082E15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60F241A1-949B-4848-AE3A-DA056AEF9EE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86270"/>
          <a:ext cx="10666586" cy="43217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45430">
                  <a:extLst>
                    <a:ext uri="{9D8B030D-6E8A-4147-A177-3AD203B41FA5}">
                      <a16:colId xmlns:a16="http://schemas.microsoft.com/office/drawing/2014/main" val="1259840166"/>
                    </a:ext>
                  </a:extLst>
                </a:gridCol>
                <a:gridCol w="5321156">
                  <a:extLst>
                    <a:ext uri="{9D8B030D-6E8A-4147-A177-3AD203B41FA5}">
                      <a16:colId xmlns:a16="http://schemas.microsoft.com/office/drawing/2014/main" val="4183820071"/>
                    </a:ext>
                  </a:extLst>
                </a:gridCol>
              </a:tblGrid>
              <a:tr h="4812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 requirement</a:t>
                      </a:r>
                    </a:p>
                  </a:txBody>
                  <a:tcPr>
                    <a:solidFill>
                      <a:srgbClr val="486B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FAA Action</a:t>
                      </a:r>
                    </a:p>
                  </a:txBody>
                  <a:tcPr>
                    <a:solidFill>
                      <a:srgbClr val="486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335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1" dirty="0"/>
                        <a:t>Required FAA to establish phase-out of Stage 2 aircraft over 75,000 pounds</a:t>
                      </a:r>
                    </a:p>
                    <a:p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FAA promulgated Part 91 amendment (1991)</a:t>
                      </a:r>
                    </a:p>
                    <a:p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941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1" dirty="0"/>
                        <a:t>Required FAA to establish regulations regarding analysis, notice, and approval of airport noise and access restrictions</a:t>
                      </a:r>
                    </a:p>
                    <a:p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FAA implemented through FAR Part 161 (1991)</a:t>
                      </a:r>
                    </a:p>
                    <a:p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0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1" dirty="0"/>
                        <a:t>Required FAA to develop “national aviation noise policy” by July 1, 1991</a:t>
                      </a:r>
                    </a:p>
                    <a:p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FAA published draft “Aviation Noise Abatement Policy 2000” on July 14, 2000 to replace the 1976 Federal Noise Abatement Policy</a:t>
                      </a:r>
                    </a:p>
                    <a:p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52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67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6BB1-176E-40FB-8C0B-7B162713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 CFR Part 161 – in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21F1F6-01C0-4BC1-9BBD-4E7609D3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56622-393F-4BC0-9782-25A2E4E35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9537"/>
            <a:ext cx="6100483" cy="41174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/>
              <a:t>Stage 2 restrictions are moot as of January 1, 2016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/>
              <a:t>Restricting noisier Stage 3 aircraft types unlikely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/>
              <a:t>Many potential roadblocks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/>
              <a:t>Study of last resort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/>
              <a:t>Two new restrictions: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050" dirty="0"/>
              <a:t>Naples Stage 2 ban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050" dirty="0"/>
              <a:t>Van Nuys Stage 2 phaseout</a:t>
            </a:r>
          </a:p>
        </p:txBody>
      </p:sp>
      <p:pic>
        <p:nvPicPr>
          <p:cNvPr id="8" name="Content Placeholder 6" descr="A large passenger jet flying through a blue sky&#10;&#10;Description automatically generated">
            <a:extLst>
              <a:ext uri="{FF2B5EF4-FFF2-40B4-BE49-F238E27FC236}">
                <a16:creationId xmlns:a16="http://schemas.microsoft.com/office/drawing/2014/main" id="{E712C118-8C08-40E1-B7F8-2B5869C42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6714" r="22472" b="1"/>
          <a:stretch/>
        </p:blipFill>
        <p:spPr>
          <a:xfrm>
            <a:off x="8573651" y="652508"/>
            <a:ext cx="3056204" cy="32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3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5B3C-6AA0-4A9B-8F73-332D71CC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85" y="365127"/>
            <a:ext cx="10929715" cy="1325563"/>
          </a:xfrm>
        </p:spPr>
        <p:txBody>
          <a:bodyPr/>
          <a:lstStyle/>
          <a:p>
            <a:r>
              <a:rPr lang="en-US" dirty="0"/>
              <a:t>Evolution of Aircraft Noise Stages in U.S.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1552A-FAD5-4249-9D37-9483D964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43BC-7389-B445-8E37-677AC52D9D5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F9C6E6-889A-4385-AE62-209B02254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85" y="1578796"/>
            <a:ext cx="6812151" cy="4948130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98E6437D-046C-448D-A029-0F0F5164A9FA}"/>
              </a:ext>
            </a:extLst>
          </p:cNvPr>
          <p:cNvSpPr txBox="1"/>
          <p:nvPr/>
        </p:nvSpPr>
        <p:spPr>
          <a:xfrm>
            <a:off x="4784836" y="2437428"/>
            <a:ext cx="2417153" cy="618593"/>
          </a:xfrm>
          <a:prstGeom prst="rect">
            <a:avLst/>
          </a:prstGeom>
          <a:solidFill>
            <a:schemeClr val="bg1"/>
          </a:solidFill>
          <a:ln w="3175">
            <a:solidFill>
              <a:sysClr val="windowText" lastClr="000000"/>
            </a:solidFill>
          </a:ln>
          <a:effectLst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80000"/>
            <a:r>
              <a:rPr lang="en-GB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RJ	    Regional</a:t>
            </a:r>
            <a:r>
              <a:rPr lang="en-GB" sz="900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Jet		 		 	 	  </a:t>
            </a:r>
            <a:br>
              <a:rPr lang="en-GB" sz="900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GB" sz="900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SMR2   Short/Medium Range 2-engi</a:t>
            </a:r>
          </a:p>
          <a:p>
            <a:pPr defTabSz="180000"/>
            <a:r>
              <a:rPr lang="en-GB" sz="900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LR2	    Long Range 2-engine			</a:t>
            </a:r>
          </a:p>
          <a:p>
            <a:pPr defTabSz="180000"/>
            <a:r>
              <a:rPr lang="en-GB" sz="900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LR4</a:t>
            </a:r>
            <a:r>
              <a:rPr lang="en-GB" sz="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    </a:t>
            </a:r>
            <a:r>
              <a:rPr lang="en-GB" sz="900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Long Range 4-engine					</a:t>
            </a:r>
            <a:endParaRPr lang="en-GB" sz="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3D1341-F3C1-43DA-9068-6E0BCD7129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701" r="71257" b="7709"/>
          <a:stretch/>
        </p:blipFill>
        <p:spPr>
          <a:xfrm>
            <a:off x="4818735" y="2917192"/>
            <a:ext cx="163294" cy="95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FB6114-73ED-40C7-8BBA-0CB84C9FF9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078" r="71257" b="32645"/>
          <a:stretch/>
        </p:blipFill>
        <p:spPr>
          <a:xfrm>
            <a:off x="4814772" y="2765497"/>
            <a:ext cx="163294" cy="1219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4BFA83-A729-4864-BD24-1DB5F66BD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455" r="71257" b="56432"/>
          <a:stretch/>
        </p:blipFill>
        <p:spPr>
          <a:xfrm>
            <a:off x="4814772" y="2616505"/>
            <a:ext cx="163294" cy="1600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F4301E-7AFA-4C9F-9F08-733D747469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3668" r="71256" b="84054"/>
          <a:stretch/>
        </p:blipFill>
        <p:spPr>
          <a:xfrm>
            <a:off x="4814772" y="2494430"/>
            <a:ext cx="163294" cy="1219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13B0EE-BFB3-4565-AEB6-6FDA61FEDE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10"/>
          <a:stretch/>
        </p:blipFill>
        <p:spPr>
          <a:xfrm>
            <a:off x="7536051" y="669036"/>
            <a:ext cx="4408932" cy="55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7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500" spc="-30" dirty="0"/>
              <a:t>Airport Noise Management –</a:t>
            </a:r>
            <a:br>
              <a:rPr lang="en-US" altLang="en-US" sz="2500" spc="-30" dirty="0"/>
            </a:br>
            <a:r>
              <a:rPr lang="en-US" altLang="en-US" sz="2500" dirty="0"/>
              <a:t>Issues to Consider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0"/>
            <a:ext cx="5562600" cy="4486273"/>
          </a:xfrm>
        </p:spPr>
        <p:txBody>
          <a:bodyPr>
            <a:noAutofit/>
          </a:bodyPr>
          <a:lstStyle/>
          <a:p>
            <a:r>
              <a:rPr lang="en-US" altLang="en-US" dirty="0"/>
              <a:t>Community pressure alters the way you do business</a:t>
            </a:r>
          </a:p>
          <a:p>
            <a:r>
              <a:rPr lang="en-US" altLang="en-US" dirty="0"/>
              <a:t>Major airport development has noise implications that need to be carefully explained</a:t>
            </a:r>
          </a:p>
          <a:p>
            <a:r>
              <a:rPr lang="en-US" altLang="en-US" dirty="0"/>
              <a:t>Off-airport development can constrain an airport</a:t>
            </a:r>
          </a:p>
          <a:p>
            <a:r>
              <a:rPr lang="en-US" altLang="en-US" dirty="0"/>
              <a:t>Lawsuit threats or stipulated agreements can disrupt business</a:t>
            </a:r>
          </a:p>
          <a:p>
            <a:r>
              <a:rPr lang="en-US" altLang="en-US" dirty="0"/>
              <a:t>Compliance with federal (Part 150), state, and local regulations is necessary</a:t>
            </a:r>
          </a:p>
          <a:p>
            <a:r>
              <a:rPr lang="en-US" altLang="en-US" dirty="0"/>
              <a:t>Proactive approach can pay dividends</a:t>
            </a:r>
          </a:p>
          <a:p>
            <a:r>
              <a:rPr lang="en-US" altLang="en-US" dirty="0"/>
              <a:t>Getting ahead of potential issues and controlling the message makes doing business easier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6385E9C-E8EC-446A-B0B4-466A3A603B0B}"/>
              </a:ext>
            </a:extLst>
          </p:cNvPr>
          <p:cNvSpPr txBox="1">
            <a:spLocks/>
          </p:cNvSpPr>
          <p:nvPr/>
        </p:nvSpPr>
        <p:spPr>
          <a:xfrm>
            <a:off x="164592" y="6345936"/>
            <a:ext cx="375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C43BC-7389-B445-8E37-677AC52D9D5D}" type="slidenum">
              <a:rPr lang="en-US" sz="1200" smtClean="0"/>
              <a:pPr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1094874"/>
      </p:ext>
    </p:extLst>
  </p:cSld>
  <p:clrMapOvr>
    <a:masterClrMapping/>
  </p:clrMapOvr>
</p:sld>
</file>

<file path=ppt/theme/theme1.xml><?xml version="1.0" encoding="utf-8"?>
<a:theme xmlns:a="http://schemas.openxmlformats.org/drawingml/2006/main" name="hmmh_widescreen_2020">
  <a:themeElements>
    <a:clrScheme name="HMMH Color Scheme">
      <a:dk1>
        <a:srgbClr val="3F3F3F"/>
      </a:dk1>
      <a:lt1>
        <a:sysClr val="window" lastClr="FFFFFF"/>
      </a:lt1>
      <a:dk2>
        <a:srgbClr val="284C61"/>
      </a:dk2>
      <a:lt2>
        <a:srgbClr val="E7E6E6"/>
      </a:lt2>
      <a:accent1>
        <a:srgbClr val="D7282F"/>
      </a:accent1>
      <a:accent2>
        <a:srgbClr val="411A3E"/>
      </a:accent2>
      <a:accent3>
        <a:srgbClr val="545528"/>
      </a:accent3>
      <a:accent4>
        <a:srgbClr val="CD6407"/>
      </a:accent4>
      <a:accent5>
        <a:srgbClr val="808080"/>
      </a:accent5>
      <a:accent6>
        <a:srgbClr val="FFFFFF"/>
      </a:accent6>
      <a:hlink>
        <a:srgbClr val="D7282F"/>
      </a:hlink>
      <a:folHlink>
        <a:srgbClr val="808080"/>
      </a:folHlink>
    </a:clrScheme>
    <a:fontScheme name="HMMH Font Scheme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ABF2AA2-8655-4690-B543-C4A1E6BD2774}" vid="{00C246C7-B552-4F56-B22E-C9157EBCFF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hmmh_widescreen_2020</Template>
  <TotalTime>6713</TotalTime>
  <Words>1432</Words>
  <Application>Microsoft Office PowerPoint</Application>
  <PresentationFormat>Widescreen</PresentationFormat>
  <Paragraphs>204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FreeSans</vt:lpstr>
      <vt:lpstr>Freestyle Script</vt:lpstr>
      <vt:lpstr>Segoe UI</vt:lpstr>
      <vt:lpstr>Segoe UI Semilight</vt:lpstr>
      <vt:lpstr>hmmh_widescreen_2020</vt:lpstr>
      <vt:lpstr>Airport Noise</vt:lpstr>
      <vt:lpstr>Topics</vt:lpstr>
      <vt:lpstr>Major Federal Aviation Noise-Related Legislation </vt:lpstr>
      <vt:lpstr>FAA Noise Abatement Policy, November 1976</vt:lpstr>
      <vt:lpstr>Airport Noise Compatibility Planning (14 CFR Part 150)</vt:lpstr>
      <vt:lpstr>Airport Noise and Capacity Act of 1990, ANCA</vt:lpstr>
      <vt:lpstr>14 CFR Part 161 – in practice</vt:lpstr>
      <vt:lpstr>Evolution of Aircraft Noise Stages in U.S.</vt:lpstr>
      <vt:lpstr>Airport Noise Management – Issues to Consider</vt:lpstr>
      <vt:lpstr>Airport Noise Management Office – Pros and Cons</vt:lpstr>
      <vt:lpstr>Best Practices in Airport Noise Management</vt:lpstr>
      <vt:lpstr>Noise Office Establishment and Staffing</vt:lpstr>
      <vt:lpstr>Successful Airport Noise Management Techniques – Informing the Community (Community Engagement)</vt:lpstr>
      <vt:lpstr>Successful Airport Noise Management Techniques –  Airport Advisory Committee / Roundtable </vt:lpstr>
      <vt:lpstr>Standing Noise Committees/Roundtables</vt:lpstr>
      <vt:lpstr>Public Meetings Beyond Formal Committees/ Roundtables</vt:lpstr>
      <vt:lpstr>Successful Airport Noise Management: Build a Coalition</vt:lpstr>
      <vt:lpstr>Successful Airport Noise Management Techniques – Communication Strategy</vt:lpstr>
      <vt:lpstr>Successful Airport Noise Management Techniques – Web Portals</vt:lpstr>
      <vt:lpstr>Reasons People Complain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George, Stacey</dc:creator>
  <cp:lastModifiedBy>Ken Lawson</cp:lastModifiedBy>
  <cp:revision>565</cp:revision>
  <cp:lastPrinted>2020-09-08T21:17:12Z</cp:lastPrinted>
  <dcterms:created xsi:type="dcterms:W3CDTF">2016-02-18T08:36:10Z</dcterms:created>
  <dcterms:modified xsi:type="dcterms:W3CDTF">2022-01-28T15:24:36Z</dcterms:modified>
</cp:coreProperties>
</file>