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2" r:id="rId6"/>
    <p:sldId id="285" r:id="rId7"/>
    <p:sldId id="286" r:id="rId8"/>
    <p:sldId id="287" r:id="rId9"/>
    <p:sldId id="297" r:id="rId10"/>
    <p:sldId id="299" r:id="rId11"/>
    <p:sldId id="300" r:id="rId12"/>
    <p:sldId id="288" r:id="rId13"/>
    <p:sldId id="289" r:id="rId14"/>
    <p:sldId id="290" r:id="rId15"/>
    <p:sldId id="294" r:id="rId16"/>
    <p:sldId id="291" r:id="rId17"/>
    <p:sldId id="292" r:id="rId18"/>
    <p:sldId id="295" r:id="rId19"/>
    <p:sldId id="293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57A7C"/>
    <a:srgbClr val="25282A"/>
    <a:srgbClr val="A14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83376" autoAdjust="0"/>
  </p:normalViewPr>
  <p:slideViewPr>
    <p:cSldViewPr snapToGrid="0">
      <p:cViewPr varScale="1">
        <p:scale>
          <a:sx n="69" d="100"/>
          <a:sy n="69" d="100"/>
        </p:scale>
        <p:origin x="19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C629B-89E5-4437-8231-193CA10DCA70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062DB-18C5-4739-864B-AFBE99E59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5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18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89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5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65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8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2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chemeClr val="tx2"/>
                </a:solidFill>
                <a:latin typeface="Georgia"/>
              </a:rPr>
              <a:t>Airports</a:t>
            </a:r>
          </a:p>
          <a:p>
            <a:r>
              <a:rPr lang="en-US" b="1">
                <a:solidFill>
                  <a:schemeClr val="tx2"/>
                </a:solidFill>
                <a:latin typeface="Georgia"/>
              </a:rPr>
              <a:t>--</a:t>
            </a:r>
            <a:r>
              <a:rPr lang="en-US">
                <a:solidFill>
                  <a:schemeClr val="tx2"/>
                </a:solidFill>
                <a:latin typeface="Georgia"/>
              </a:rPr>
              <a:t>Fulfill their legislative mandate 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      --Operates, maintains, improves, and promotes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--Must take action to ensure compatible land use regulations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      --Adopt and implement zoning, land use, and development restrictions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--Educate the public on aircraft noise impacts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      --Noise disclosure, website, etc.</a:t>
            </a:r>
            <a:endParaRPr lang="en-US">
              <a:solidFill>
                <a:schemeClr val="tx2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1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69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93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6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7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062DB-18C5-4739-864B-AFBE99E59C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8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Blurred motion traffic">
            <a:extLst>
              <a:ext uri="{FF2B5EF4-FFF2-40B4-BE49-F238E27FC236}">
                <a16:creationId xmlns:a16="http://schemas.microsoft.com/office/drawing/2014/main" id="{FE1B7C8B-0E31-43F1-9BE8-B954AC8F5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45"/>
          <a:stretch/>
        </p:blipFill>
        <p:spPr>
          <a:xfrm>
            <a:off x="0" y="9"/>
            <a:ext cx="9143586" cy="522922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670EAF2-4A1A-45CF-8741-A766BB883378}"/>
              </a:ext>
            </a:extLst>
          </p:cNvPr>
          <p:cNvSpPr/>
          <p:nvPr userDrawn="1"/>
        </p:nvSpPr>
        <p:spPr>
          <a:xfrm>
            <a:off x="1" y="5229234"/>
            <a:ext cx="6507956" cy="1628775"/>
          </a:xfrm>
          <a:prstGeom prst="rect">
            <a:avLst/>
          </a:prstGeom>
          <a:solidFill>
            <a:srgbClr val="A1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9AE4776-502D-469B-8370-38D726787F70}"/>
              </a:ext>
            </a:extLst>
          </p:cNvPr>
          <p:cNvSpPr/>
          <p:nvPr userDrawn="1"/>
        </p:nvSpPr>
        <p:spPr>
          <a:xfrm>
            <a:off x="6566429" y="5229234"/>
            <a:ext cx="2577573" cy="1628775"/>
          </a:xfrm>
          <a:prstGeom prst="rect">
            <a:avLst/>
          </a:prstGeom>
          <a:solidFill>
            <a:srgbClr val="457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7BB21-18EF-4B7F-B079-E71C17A6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7"/>
            <a:ext cx="8067069" cy="2852737"/>
          </a:xfrm>
        </p:spPr>
        <p:txBody>
          <a:bodyPr anchor="b">
            <a:normAutofit/>
          </a:bodyPr>
          <a:lstStyle>
            <a:lvl1pPr>
              <a:defRPr sz="55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82A31-BA8C-4CE9-8318-9D86AAD7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3FC67-5BBD-476B-978A-0FC73C11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E2939F1-7D43-41BA-84FD-4056463DAA0B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ED8DA-9DF1-4BC3-9FF9-B275B436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E23BD-6FF2-4718-852A-55AFF97FC00E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5E6C313-FCE7-4C44-8365-2F84167F73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1" descr="A picture containing plane, airplane, aircraft, transport&#10;&#10;Description automatically generated">
            <a:extLst>
              <a:ext uri="{FF2B5EF4-FFF2-40B4-BE49-F238E27FC236}">
                <a16:creationId xmlns:a16="http://schemas.microsoft.com/office/drawing/2014/main" id="{9991347B-1F2F-45A3-B1CA-DD6D5CFBC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115" t="1648" r="6809"/>
          <a:stretch/>
        </p:blipFill>
        <p:spPr>
          <a:xfrm>
            <a:off x="-416" y="0"/>
            <a:ext cx="9144002" cy="52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7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4" y="447188"/>
            <a:ext cx="7928999" cy="970450"/>
          </a:xfrm>
        </p:spPr>
        <p:txBody>
          <a:bodyPr>
            <a:normAutofit/>
          </a:bodyPr>
          <a:lstStyle>
            <a:lvl1pPr>
              <a:defRPr sz="3200" b="0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8" y="2053839"/>
            <a:ext cx="7915931" cy="3636511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B3A1323-8D79-1946-B0D7-40001CF92E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636D61-BBD0-4F49-906E-9E20AE8BE25D}"/>
              </a:ext>
            </a:extLst>
          </p:cNvPr>
          <p:cNvSpPr/>
          <p:nvPr userDrawn="1"/>
        </p:nvSpPr>
        <p:spPr>
          <a:xfrm>
            <a:off x="6562538" y="2906"/>
            <a:ext cx="2577573" cy="170584"/>
          </a:xfrm>
          <a:prstGeom prst="rect">
            <a:avLst/>
          </a:prstGeom>
          <a:solidFill>
            <a:srgbClr val="457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A4987B-C040-44DE-B554-96D41E52BDD7}"/>
              </a:ext>
            </a:extLst>
          </p:cNvPr>
          <p:cNvSpPr/>
          <p:nvPr userDrawn="1"/>
        </p:nvSpPr>
        <p:spPr>
          <a:xfrm>
            <a:off x="7355976" y="6652238"/>
            <a:ext cx="259508" cy="209929"/>
          </a:xfrm>
          <a:prstGeom prst="rect">
            <a:avLst/>
          </a:prstGeom>
          <a:solidFill>
            <a:srgbClr val="252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7C3B27-4027-4C26-B407-BAC5308AA034}"/>
              </a:ext>
            </a:extLst>
          </p:cNvPr>
          <p:cNvSpPr/>
          <p:nvPr userDrawn="1"/>
        </p:nvSpPr>
        <p:spPr>
          <a:xfrm>
            <a:off x="6626961" y="6652238"/>
            <a:ext cx="629627" cy="205762"/>
          </a:xfrm>
          <a:prstGeom prst="rect">
            <a:avLst/>
          </a:prstGeom>
          <a:solidFill>
            <a:srgbClr val="457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717FC73-3D34-4646-B862-688276BAB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4872" y="6318821"/>
            <a:ext cx="1268967" cy="5391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A7BE68-4A57-4F10-8646-0B62F5BEFED9}"/>
              </a:ext>
            </a:extLst>
          </p:cNvPr>
          <p:cNvSpPr/>
          <p:nvPr userDrawn="1"/>
        </p:nvSpPr>
        <p:spPr>
          <a:xfrm>
            <a:off x="0" y="6652238"/>
            <a:ext cx="6527569" cy="258228"/>
          </a:xfrm>
          <a:prstGeom prst="rect">
            <a:avLst/>
          </a:prstGeom>
          <a:solidFill>
            <a:srgbClr val="A1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202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4" y="447188"/>
            <a:ext cx="7928999" cy="970450"/>
          </a:xfrm>
        </p:spPr>
        <p:txBody>
          <a:bodyPr>
            <a:normAutofit/>
          </a:bodyPr>
          <a:lstStyle>
            <a:lvl1pPr>
              <a:defRPr sz="3200" b="0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8" y="2053839"/>
            <a:ext cx="7915931" cy="3636511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B3A1323-8D79-1946-B0D7-40001CF92E9D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636D61-BBD0-4F49-906E-9E20AE8BE25D}"/>
              </a:ext>
            </a:extLst>
          </p:cNvPr>
          <p:cNvSpPr/>
          <p:nvPr userDrawn="1"/>
        </p:nvSpPr>
        <p:spPr>
          <a:xfrm>
            <a:off x="6562538" y="2906"/>
            <a:ext cx="2577573" cy="170584"/>
          </a:xfrm>
          <a:prstGeom prst="rect">
            <a:avLst/>
          </a:prstGeom>
          <a:solidFill>
            <a:srgbClr val="457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A4987B-C040-44DE-B554-96D41E52BDD7}"/>
              </a:ext>
            </a:extLst>
          </p:cNvPr>
          <p:cNvSpPr/>
          <p:nvPr userDrawn="1"/>
        </p:nvSpPr>
        <p:spPr>
          <a:xfrm>
            <a:off x="7355976" y="6652238"/>
            <a:ext cx="259508" cy="209929"/>
          </a:xfrm>
          <a:prstGeom prst="rect">
            <a:avLst/>
          </a:prstGeom>
          <a:solidFill>
            <a:srgbClr val="252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7C3B27-4027-4C26-B407-BAC5308AA034}"/>
              </a:ext>
            </a:extLst>
          </p:cNvPr>
          <p:cNvSpPr/>
          <p:nvPr userDrawn="1"/>
        </p:nvSpPr>
        <p:spPr>
          <a:xfrm>
            <a:off x="6626961" y="6652238"/>
            <a:ext cx="629627" cy="205762"/>
          </a:xfrm>
          <a:prstGeom prst="rect">
            <a:avLst/>
          </a:prstGeom>
          <a:solidFill>
            <a:srgbClr val="457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69A87D-3D00-4EED-AE09-EBC629DB7DC1}"/>
              </a:ext>
            </a:extLst>
          </p:cNvPr>
          <p:cNvSpPr/>
          <p:nvPr userDrawn="1"/>
        </p:nvSpPr>
        <p:spPr>
          <a:xfrm>
            <a:off x="7723964" y="6652239"/>
            <a:ext cx="1268967" cy="209928"/>
          </a:xfrm>
          <a:prstGeom prst="rect">
            <a:avLst/>
          </a:prstGeom>
          <a:solidFill>
            <a:srgbClr val="252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F579C5-FC67-4749-A47E-0C83246B868F}"/>
              </a:ext>
            </a:extLst>
          </p:cNvPr>
          <p:cNvSpPr/>
          <p:nvPr userDrawn="1"/>
        </p:nvSpPr>
        <p:spPr>
          <a:xfrm>
            <a:off x="0" y="6652238"/>
            <a:ext cx="6527569" cy="258228"/>
          </a:xfrm>
          <a:prstGeom prst="rect">
            <a:avLst/>
          </a:prstGeom>
          <a:solidFill>
            <a:srgbClr val="A1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3241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1F0AF-C53A-41F9-90F8-4F0B6E02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9E2939F1-7D43-41BA-84FD-4056463DAA0B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75DF9E-4487-413A-97DA-34F74ACF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C4FC5-D9A0-45D1-9BCF-7820F388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5E6C313-FCE7-4C44-8365-2F84167F7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F3AAC-ADE5-4E49-BEF3-2B71DCE2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27AA0-257D-496F-BFC5-B6F156374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99EFF-E103-4EC7-A2D1-A719E951E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39F1-7D43-41BA-84FD-4056463DAA0B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CB652-E517-4409-BC1A-BAAEF6219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17E2C-0712-44F2-ABC2-38CFBE3B9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C313-FCE7-4C44-8365-2F84167F7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3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55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E6145A-0327-40CF-AF38-54263247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5195444"/>
            <a:ext cx="6138139" cy="825529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Verdana"/>
                <a:ea typeface="Verdana"/>
              </a:rPr>
              <a:t>Land Use Compatibility</a:t>
            </a:r>
            <a:endParaRPr lang="en-US" sz="3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1ACED-383B-4760-8982-709805CE8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463" y="6020973"/>
            <a:ext cx="6102520" cy="8255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900" dirty="0">
                <a:latin typeface="Verdana"/>
                <a:ea typeface="Verdana"/>
              </a:rPr>
              <a:t>By Charlie McDermott, LEED AP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900" dirty="0">
                <a:latin typeface="Verdana"/>
                <a:ea typeface="Verdana"/>
              </a:rPr>
              <a:t>Aviation Planning Manager</a:t>
            </a:r>
            <a:endParaRPr lang="en-US" sz="190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FE3CE15-3CD5-4FAE-A810-9EC7737650E1}"/>
              </a:ext>
            </a:extLst>
          </p:cNvPr>
          <p:cNvSpPr txBox="1">
            <a:spLocks/>
          </p:cNvSpPr>
          <p:nvPr/>
        </p:nvSpPr>
        <p:spPr>
          <a:xfrm>
            <a:off x="6297982" y="5446014"/>
            <a:ext cx="2730844" cy="11710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200" b="1" dirty="0">
                <a:latin typeface="Verdana"/>
                <a:ea typeface="Verdana"/>
              </a:rPr>
              <a:t>CAOA Winter Conference</a:t>
            </a:r>
          </a:p>
          <a:p>
            <a:pPr algn="r"/>
            <a:r>
              <a:rPr lang="en-US" sz="1800" dirty="0">
                <a:latin typeface="Verdana"/>
                <a:ea typeface="Verdana"/>
              </a:rPr>
              <a:t>February 1, 2022</a:t>
            </a:r>
            <a:endParaRPr lang="en-US" sz="1800" dirty="0"/>
          </a:p>
        </p:txBody>
      </p:sp>
      <p:pic>
        <p:nvPicPr>
          <p:cNvPr id="2" name="Picture 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A0E0A17A-E6C1-4CA7-A2F6-B0FA7C139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50" y="520454"/>
            <a:ext cx="1322671" cy="5619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748AF07-E586-40F2-9A99-9C956CC1FD71}"/>
              </a:ext>
            </a:extLst>
          </p:cNvPr>
          <p:cNvGrpSpPr/>
          <p:nvPr/>
        </p:nvGrpSpPr>
        <p:grpSpPr>
          <a:xfrm>
            <a:off x="619126" y="1383935"/>
            <a:ext cx="1319348" cy="663823"/>
            <a:chOff x="-1240971" y="2971800"/>
            <a:chExt cx="2100942" cy="10559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0137B9-9A11-4E4E-98AD-44BB555C0D11}"/>
                </a:ext>
              </a:extLst>
            </p:cNvPr>
            <p:cNvSpPr/>
            <p:nvPr/>
          </p:nvSpPr>
          <p:spPr>
            <a:xfrm>
              <a:off x="-1240971" y="2971800"/>
              <a:ext cx="2100942" cy="10559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9D8451D-78A8-46C8-BBB1-A8F04F39F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29786" y="3093908"/>
              <a:ext cx="1894115" cy="822583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8A74E2D-AD20-4BD4-AD7D-057B11170245}"/>
              </a:ext>
            </a:extLst>
          </p:cNvPr>
          <p:cNvSpPr/>
          <p:nvPr/>
        </p:nvSpPr>
        <p:spPr>
          <a:xfrm>
            <a:off x="300237" y="433710"/>
            <a:ext cx="134661" cy="1751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889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07E658-FA37-418F-ADFC-B6DB57E3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06" y="1714493"/>
            <a:ext cx="7784431" cy="4744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Georgia"/>
              </a:rPr>
              <a:t>Runway protection zone (off-airport)</a:t>
            </a:r>
          </a:p>
          <a:p>
            <a:r>
              <a:rPr lang="en-US" dirty="0">
                <a:solidFill>
                  <a:schemeClr val="tx2"/>
                </a:solidFill>
                <a:latin typeface="Georgia"/>
              </a:rPr>
              <a:t>Inner approach/departure area</a:t>
            </a:r>
          </a:p>
          <a:p>
            <a:r>
              <a:rPr lang="en-US" dirty="0">
                <a:solidFill>
                  <a:schemeClr val="tx2"/>
                </a:solidFill>
                <a:latin typeface="Georgia"/>
              </a:rPr>
              <a:t>Outer approach/departure area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latin typeface="Georgia"/>
              </a:rPr>
              <a:t>Other Part 77 surfaces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latin typeface="Georgia"/>
              </a:rPr>
              <a:t>Aircraft traffic pattern area</a:t>
            </a:r>
          </a:p>
          <a:p>
            <a:r>
              <a:rPr lang="en-US" dirty="0">
                <a:solidFill>
                  <a:schemeClr val="tx2"/>
                </a:solidFill>
                <a:latin typeface="Georgia"/>
              </a:rPr>
              <a:t>Airport protection/influence area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660438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 b="1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5</a:t>
            </a:r>
            <a:endParaRPr lang="en-US" sz="2000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4" y="447188"/>
            <a:ext cx="8055233" cy="970450"/>
          </a:xfrm>
        </p:spPr>
        <p:txBody>
          <a:bodyPr>
            <a:normAutofit/>
          </a:bodyPr>
          <a:lstStyle/>
          <a:p>
            <a:r>
              <a:rPr lang="en-US" dirty="0"/>
              <a:t>  Airport Compatibility Zone Examples</a:t>
            </a:r>
          </a:p>
        </p:txBody>
      </p:sp>
    </p:spTree>
    <p:extLst>
      <p:ext uri="{BB962C8B-B14F-4D97-AF65-F5344CB8AC3E}">
        <p14:creationId xmlns:p14="http://schemas.microsoft.com/office/powerpoint/2010/main" val="39982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660438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 b="1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6</a:t>
            </a:r>
            <a:endParaRPr lang="en-US" sz="2000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4" y="447188"/>
            <a:ext cx="8627936" cy="970450"/>
          </a:xfrm>
        </p:spPr>
        <p:txBody>
          <a:bodyPr>
            <a:normAutofit/>
          </a:bodyPr>
          <a:lstStyle/>
          <a:p>
            <a:r>
              <a:rPr lang="en-US" sz="3200" dirty="0"/>
              <a:t>  Colorado Airport System Plan (CASP)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7DF67A-5099-4F74-A5E7-8FDF582CB01A}"/>
              </a:ext>
            </a:extLst>
          </p:cNvPr>
          <p:cNvGrpSpPr/>
          <p:nvPr/>
        </p:nvGrpSpPr>
        <p:grpSpPr>
          <a:xfrm>
            <a:off x="516064" y="1417638"/>
            <a:ext cx="7084021" cy="5106132"/>
            <a:chOff x="921441" y="1438274"/>
            <a:chExt cx="7102144" cy="5119195"/>
          </a:xfrm>
        </p:grpSpPr>
        <p:pic>
          <p:nvPicPr>
            <p:cNvPr id="9" name="Picture 4" descr="Chart, bar chart&#10;&#10;Description automatically generated">
              <a:extLst>
                <a:ext uri="{FF2B5EF4-FFF2-40B4-BE49-F238E27FC236}">
                  <a16:creationId xmlns:a16="http://schemas.microsoft.com/office/drawing/2014/main" id="{D8011B69-9B9F-419B-B6A1-BBB39DE28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99" t="21611" r="3746" b="1836"/>
            <a:stretch/>
          </p:blipFill>
          <p:spPr>
            <a:xfrm>
              <a:off x="921441" y="1762703"/>
              <a:ext cx="7102144" cy="479476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62B212-4F66-4960-BD23-A016DCD1D053}"/>
                </a:ext>
              </a:extLst>
            </p:cNvPr>
            <p:cNvSpPr txBox="1"/>
            <p:nvPr/>
          </p:nvSpPr>
          <p:spPr>
            <a:xfrm>
              <a:off x="2807816" y="1438274"/>
              <a:ext cx="3649416" cy="40113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</a:rPr>
                <a:t>Land Use Evaluation Summary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86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07E658-FA37-418F-ADFC-B6DB57E3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06" y="1803701"/>
            <a:ext cx="7784431" cy="47447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44" indent="-285744">
              <a:lnSpc>
                <a:spcPct val="107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Improves public awareness and support for the airport</a:t>
            </a:r>
            <a:endParaRPr lang="en-US" dirty="0">
              <a:solidFill>
                <a:schemeClr val="tx2"/>
              </a:solidFill>
              <a:latin typeface="Georgia"/>
            </a:endParaRPr>
          </a:p>
          <a:p>
            <a:pPr marL="285744" indent="-285744">
              <a:lnSpc>
                <a:spcPct val="107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Enhances opportunities for airport development</a:t>
            </a:r>
            <a:endParaRPr lang="en-US" dirty="0">
              <a:solidFill>
                <a:schemeClr val="tx2"/>
              </a:solidFill>
              <a:latin typeface="Georgia"/>
            </a:endParaRPr>
          </a:p>
          <a:p>
            <a:pPr marL="285744" indent="-285744">
              <a:lnSpc>
                <a:spcPct val="107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Benefits the community living near the airport</a:t>
            </a:r>
            <a:endParaRPr lang="en-US" dirty="0">
              <a:solidFill>
                <a:schemeClr val="tx2"/>
              </a:solidFill>
              <a:latin typeface="Georgia"/>
            </a:endParaRPr>
          </a:p>
          <a:p>
            <a:pPr marL="285744" indent="-285744">
              <a:lnSpc>
                <a:spcPct val="107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Reduces the potential for litigation</a:t>
            </a:r>
            <a:endParaRPr lang="en-US" dirty="0">
              <a:solidFill>
                <a:schemeClr val="tx2"/>
              </a:solidFill>
              <a:latin typeface="Georgia"/>
            </a:endParaRPr>
          </a:p>
          <a:p>
            <a:pPr marL="285744" indent="-285744">
              <a:lnSpc>
                <a:spcPct val="107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Protects the long-term growth and prosperity of the airport</a:t>
            </a:r>
            <a:endParaRPr lang="en-US" dirty="0">
              <a:solidFill>
                <a:schemeClr val="tx2"/>
              </a:solidFill>
              <a:latin typeface="Georgia"/>
            </a:endParaRPr>
          </a:p>
          <a:p>
            <a:pPr marL="285744" indent="-285744">
              <a:lnSpc>
                <a:spcPct val="107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Protects the integrity of the surrounding airspace </a:t>
            </a:r>
            <a:endParaRPr lang="en-US" dirty="0">
              <a:solidFill>
                <a:schemeClr val="tx2"/>
              </a:solidFill>
              <a:latin typeface="Georgia"/>
            </a:endParaRPr>
          </a:p>
          <a:p>
            <a:pPr marL="285744" indent="-285744">
              <a:lnSpc>
                <a:spcPct val="107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Keeps the airport in compliance with grant assurances</a:t>
            </a:r>
            <a:endParaRPr lang="en-US" dirty="0">
              <a:solidFill>
                <a:schemeClr val="tx2"/>
              </a:solidFill>
              <a:latin typeface="Georgi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660438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 b="1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7</a:t>
            </a:r>
            <a:endParaRPr lang="en-US" sz="2000" dirty="0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4" y="480226"/>
            <a:ext cx="8055233" cy="1267305"/>
          </a:xfrm>
        </p:spPr>
        <p:txBody>
          <a:bodyPr>
            <a:normAutofit/>
          </a:bodyPr>
          <a:lstStyle/>
          <a:p>
            <a:r>
              <a:rPr lang="en-US" dirty="0"/>
              <a:t>  Benefits of Implementing Quality </a:t>
            </a:r>
            <a:br>
              <a:rPr lang="en-US" dirty="0"/>
            </a:br>
            <a:r>
              <a:rPr lang="en-US" dirty="0"/>
              <a:t>  Land Use Compatibility Practices</a:t>
            </a:r>
          </a:p>
        </p:txBody>
      </p:sp>
    </p:spTree>
    <p:extLst>
      <p:ext uri="{BB962C8B-B14F-4D97-AF65-F5344CB8AC3E}">
        <p14:creationId xmlns:p14="http://schemas.microsoft.com/office/powerpoint/2010/main" val="103079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07E658-FA37-418F-ADFC-B6DB57E3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06" y="1714493"/>
            <a:ext cx="7784431" cy="47447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891" indent="-342891">
              <a:lnSpc>
                <a:spcPct val="107000"/>
              </a:lnSpc>
              <a:spcBef>
                <a:spcPts val="0"/>
              </a:spcBef>
              <a:buFont typeface="Symbol,Sans-Serif" panose="020B0604020202020204" pitchFamily="34" charset="0"/>
              <a:buChar char="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For land use compatibility, consider airspace, noise, wildlife attractants, and compatible non-aeronautical development around the airport</a:t>
            </a:r>
            <a:endParaRPr lang="en-US" dirty="0">
              <a:solidFill>
                <a:schemeClr val="tx2"/>
              </a:solidFill>
              <a:latin typeface="Georgia"/>
            </a:endParaRPr>
          </a:p>
          <a:p>
            <a:pPr marL="342891" indent="-342891">
              <a:lnSpc>
                <a:spcPct val="107000"/>
              </a:lnSpc>
              <a:spcBef>
                <a:spcPts val="0"/>
              </a:spcBef>
              <a:buFont typeface="Symbol,Sans-Serif" panose="020B0604020202020204" pitchFamily="34" charset="0"/>
              <a:buChar char="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Be engaged and communicate with your local planners and leaders</a:t>
            </a:r>
            <a:endParaRPr lang="en-US" dirty="0">
              <a:solidFill>
                <a:schemeClr val="tx2"/>
              </a:solidFill>
              <a:latin typeface="Georgia"/>
            </a:endParaRPr>
          </a:p>
          <a:p>
            <a:pPr marL="342891" indent="-342891">
              <a:lnSpc>
                <a:spcPct val="107000"/>
              </a:lnSpc>
              <a:spcBef>
                <a:spcPts val="0"/>
              </a:spcBef>
              <a:buFont typeface="Symbol,Sans-Serif" panose="020B0604020202020204" pitchFamily="34" charset="0"/>
              <a:buChar char="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Help educate your municipal planners and government officials on the importance of compatible development around airports</a:t>
            </a:r>
            <a:endParaRPr lang="en-US" dirty="0">
              <a:solidFill>
                <a:schemeClr val="tx2"/>
              </a:solidFill>
              <a:latin typeface="Georgia"/>
            </a:endParaRPr>
          </a:p>
          <a:p>
            <a:pPr marL="342891" indent="-342891">
              <a:lnSpc>
                <a:spcPct val="107000"/>
              </a:lnSpc>
              <a:spcBef>
                <a:spcPts val="0"/>
              </a:spcBef>
              <a:buFont typeface="Symbol,Sans-Serif" panose="020B0604020202020204" pitchFamily="34" charset="0"/>
              <a:buChar char="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Communicate with developers about their plans to avoid negative impacts to the airspace around the airport</a:t>
            </a:r>
            <a:endParaRPr lang="en-US" dirty="0">
              <a:solidFill>
                <a:schemeClr val="tx2"/>
              </a:solidFill>
              <a:latin typeface="Georgi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660438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 b="1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8</a:t>
            </a:r>
            <a:endParaRPr lang="en-US" sz="2000" dirty="0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4" y="447188"/>
            <a:ext cx="8055233" cy="970450"/>
          </a:xfrm>
        </p:spPr>
        <p:txBody>
          <a:bodyPr>
            <a:normAutofit/>
          </a:bodyPr>
          <a:lstStyle/>
          <a:p>
            <a:r>
              <a:rPr lang="en-US" dirty="0"/>
              <a:t>  Tips for Airport Sponsors</a:t>
            </a:r>
          </a:p>
        </p:txBody>
      </p:sp>
    </p:spTree>
    <p:extLst>
      <p:ext uri="{BB962C8B-B14F-4D97-AF65-F5344CB8AC3E}">
        <p14:creationId xmlns:p14="http://schemas.microsoft.com/office/powerpoint/2010/main" val="288135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07E658-FA37-418F-ADFC-B6DB57E3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06" y="1714493"/>
            <a:ext cx="7784431" cy="47447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891" indent="-342891">
              <a:lnSpc>
                <a:spcPct val="107000"/>
              </a:lnSpc>
              <a:spcBef>
                <a:spcPts val="0"/>
              </a:spcBef>
              <a:buFont typeface="Symbol,Sans-Serif" panose="020B0604020202020204" pitchFamily="34" charset="0"/>
              <a:buChar char="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Reinforce the need for practical land use regulations, zoning ordinances, and overlay districts</a:t>
            </a:r>
            <a:endParaRPr lang="en-US" dirty="0">
              <a:solidFill>
                <a:schemeClr val="tx2"/>
              </a:solidFill>
              <a:latin typeface="Georgia"/>
            </a:endParaRPr>
          </a:p>
          <a:p>
            <a:pPr marL="342891" indent="-34289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,Sans-Serif" panose="020B0604020202020204" pitchFamily="34" charset="0"/>
              <a:buChar char="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Be informed of Draft FAA AC 150/5190-4B </a:t>
            </a:r>
            <a:r>
              <a:rPr lang="en-US" i="1" dirty="0">
                <a:solidFill>
                  <a:schemeClr val="tx2"/>
                </a:solidFill>
                <a:latin typeface="Georgia"/>
                <a:cs typeface="Calibri"/>
              </a:rPr>
              <a:t>Airport Land Use Compatibility</a:t>
            </a: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; this AC focuses on both height restrictions and broader land use compatibility, whereas the current AC focuses primarily on height restrictions</a:t>
            </a:r>
          </a:p>
          <a:p>
            <a:pPr marL="342891" indent="-34289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,Sans-Serif" panose="020B0604020202020204" pitchFamily="34" charset="0"/>
              <a:buChar char=""/>
            </a:pPr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Use accurate and easy-to-read graphics</a:t>
            </a:r>
            <a:endParaRPr lang="en-US" dirty="0">
              <a:solidFill>
                <a:schemeClr val="tx2"/>
              </a:solidFill>
              <a:latin typeface="Georgi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660438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 b="1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8</a:t>
            </a:r>
            <a:endParaRPr lang="en-US" sz="2000" dirty="0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4" y="447188"/>
            <a:ext cx="8055233" cy="970450"/>
          </a:xfrm>
        </p:spPr>
        <p:txBody>
          <a:bodyPr>
            <a:normAutofit/>
          </a:bodyPr>
          <a:lstStyle/>
          <a:p>
            <a:r>
              <a:rPr lang="en-US" dirty="0"/>
              <a:t>  Tips for Airport Sponsors (cont.)</a:t>
            </a:r>
          </a:p>
        </p:txBody>
      </p:sp>
    </p:spTree>
    <p:extLst>
      <p:ext uri="{BB962C8B-B14F-4D97-AF65-F5344CB8AC3E}">
        <p14:creationId xmlns:p14="http://schemas.microsoft.com/office/powerpoint/2010/main" val="321710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97" y="360338"/>
            <a:ext cx="7928999" cy="970450"/>
          </a:xfrm>
        </p:spPr>
        <p:txBody>
          <a:bodyPr>
            <a:normAutofit/>
          </a:bodyPr>
          <a:lstStyle/>
          <a:p>
            <a:r>
              <a:rPr lang="en-US" dirty="0"/>
              <a:t>  Airport Airspace Drawing</a:t>
            </a:r>
            <a:br>
              <a:rPr lang="en-US" dirty="0"/>
            </a:br>
            <a:r>
              <a:rPr lang="en-US" dirty="0"/>
              <a:t>  </a:t>
            </a:r>
            <a:r>
              <a:rPr lang="en-US" sz="2400" dirty="0">
                <a:latin typeface="Verdana"/>
                <a:ea typeface="Verdana"/>
              </a:rPr>
              <a:t>Harriet Alexander Field, Salida, CO</a:t>
            </a:r>
            <a:endParaRPr lang="en-US" sz="2400" dirty="0"/>
          </a:p>
        </p:txBody>
      </p:sp>
      <p:pic>
        <p:nvPicPr>
          <p:cNvPr id="8" name="Picture 9" descr="Diagram&#10;&#10;Description automatically generated">
            <a:extLst>
              <a:ext uri="{FF2B5EF4-FFF2-40B4-BE49-F238E27FC236}">
                <a16:creationId xmlns:a16="http://schemas.microsoft.com/office/drawing/2014/main" id="{4174E91D-0754-4D7B-AA93-A1C244C7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76" y="1325751"/>
            <a:ext cx="8055233" cy="52261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3876AE-48A8-4CA6-B4D4-DB7F637A70F0}"/>
              </a:ext>
            </a:extLst>
          </p:cNvPr>
          <p:cNvSpPr/>
          <p:nvPr/>
        </p:nvSpPr>
        <p:spPr>
          <a:xfrm>
            <a:off x="5092" y="404945"/>
            <a:ext cx="788284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75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07E658-FA37-418F-ADFC-B6DB57E3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06" y="1714493"/>
            <a:ext cx="7784431" cy="4744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FAA Advisory Circular (AC) 150/5190-4A, </a:t>
            </a:r>
            <a:r>
              <a:rPr lang="en-US" i="1" dirty="0">
                <a:solidFill>
                  <a:schemeClr val="tx2"/>
                </a:solidFill>
                <a:latin typeface="Georgia"/>
                <a:cs typeface="Calibri"/>
              </a:rPr>
              <a:t>Model Zoning Ordinance to Limit Height of Objects Around Airports</a:t>
            </a:r>
            <a:endParaRPr lang="en-US" dirty="0">
              <a:solidFill>
                <a:schemeClr val="tx2"/>
              </a:solidFill>
              <a:latin typeface="Georgia"/>
              <a:cs typeface="Calibri"/>
            </a:endParaRPr>
          </a:p>
          <a:p>
            <a:r>
              <a:rPr lang="en-US" i="1" dirty="0">
                <a:solidFill>
                  <a:schemeClr val="tx2"/>
                </a:solidFill>
                <a:latin typeface="Georgia"/>
                <a:cs typeface="Calibri"/>
              </a:rPr>
              <a:t>FAA AC 150/5190-4B, Airport Land Use Compatibility Planning - </a:t>
            </a:r>
            <a:r>
              <a:rPr lang="en-US" b="1" i="1" dirty="0">
                <a:solidFill>
                  <a:schemeClr val="tx2"/>
                </a:solidFill>
                <a:latin typeface="Georgia"/>
                <a:cs typeface="Calibri"/>
              </a:rPr>
              <a:t>DRAFT</a:t>
            </a:r>
            <a:endParaRPr lang="en-US" dirty="0">
              <a:solidFill>
                <a:schemeClr val="tx2"/>
              </a:solidFill>
              <a:latin typeface="Georgia"/>
              <a:cs typeface="Calibri"/>
            </a:endParaRPr>
          </a:p>
          <a:p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ACRP Report 27 – </a:t>
            </a:r>
            <a:r>
              <a:rPr lang="en-US" i="1" dirty="0">
                <a:solidFill>
                  <a:schemeClr val="tx2"/>
                </a:solidFill>
                <a:latin typeface="Georgia"/>
                <a:cs typeface="Calibri"/>
              </a:rPr>
              <a:t>Enhancing Airport Land Use Compatibility</a:t>
            </a:r>
            <a:endParaRPr lang="en-US" dirty="0">
              <a:solidFill>
                <a:schemeClr val="tx2"/>
              </a:solidFill>
              <a:latin typeface="Georgia"/>
              <a:cs typeface="Calibri"/>
            </a:endParaRPr>
          </a:p>
          <a:p>
            <a:r>
              <a:rPr lang="en-US" dirty="0">
                <a:solidFill>
                  <a:schemeClr val="tx2"/>
                </a:solidFill>
                <a:latin typeface="Georgia"/>
                <a:cs typeface="Calibri"/>
              </a:rPr>
              <a:t>Colorado Aviation System Plan (CASP), </a:t>
            </a:r>
            <a:r>
              <a:rPr lang="en-US" i="1" dirty="0">
                <a:solidFill>
                  <a:schemeClr val="tx2"/>
                </a:solidFill>
                <a:latin typeface="Georgia"/>
                <a:cs typeface="Calibri"/>
              </a:rPr>
              <a:t>Appendix A. Land Use Evaluation</a:t>
            </a:r>
            <a:endParaRPr lang="en-US" dirty="0">
              <a:solidFill>
                <a:schemeClr val="tx2"/>
              </a:solidFill>
              <a:latin typeface="Georgia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660438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 b="1" dirty="0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9</a:t>
            </a:r>
            <a:endParaRPr lang="en-US" sz="2000" dirty="0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4" y="447188"/>
            <a:ext cx="8055233" cy="970450"/>
          </a:xfrm>
        </p:spPr>
        <p:txBody>
          <a:bodyPr>
            <a:normAutofit/>
          </a:bodyPr>
          <a:lstStyle/>
          <a:p>
            <a:r>
              <a:rPr lang="en-US" dirty="0"/>
              <a:t>  Land Use Planning Resources</a:t>
            </a:r>
          </a:p>
        </p:txBody>
      </p:sp>
    </p:spTree>
    <p:extLst>
      <p:ext uri="{BB962C8B-B14F-4D97-AF65-F5344CB8AC3E}">
        <p14:creationId xmlns:p14="http://schemas.microsoft.com/office/powerpoint/2010/main" val="922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picture containing aircraft&#10;&#10;Description automatically generated">
            <a:extLst>
              <a:ext uri="{FF2B5EF4-FFF2-40B4-BE49-F238E27FC236}">
                <a16:creationId xmlns:a16="http://schemas.microsoft.com/office/drawing/2014/main" id="{97FE1122-E9E5-484F-90B3-36715C11B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6" t="834" b="5052"/>
          <a:stretch/>
        </p:blipFill>
        <p:spPr>
          <a:xfrm>
            <a:off x="-9538" y="0"/>
            <a:ext cx="9153538" cy="6858000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49184C7-2FDB-4490-B757-F1599D3BEB0B}"/>
              </a:ext>
            </a:extLst>
          </p:cNvPr>
          <p:cNvSpPr>
            <a:spLocks noGrp="1"/>
          </p:cNvSpPr>
          <p:nvPr/>
        </p:nvSpPr>
        <p:spPr>
          <a:xfrm>
            <a:off x="692629" y="981173"/>
            <a:ext cx="3542488" cy="1289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FFFF"/>
                </a:solidFill>
                <a:latin typeface="Verdana"/>
                <a:ea typeface="Verdana"/>
              </a:rPr>
              <a:t>Q&amp;A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D39202-C468-495E-ADDD-58EEDA2AF041}"/>
              </a:ext>
            </a:extLst>
          </p:cNvPr>
          <p:cNvSpPr/>
          <p:nvPr/>
        </p:nvSpPr>
        <p:spPr>
          <a:xfrm>
            <a:off x="422083" y="1195250"/>
            <a:ext cx="179498" cy="942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8C44F-38A1-4A3C-AE3A-8667E1248C3C}"/>
              </a:ext>
            </a:extLst>
          </p:cNvPr>
          <p:cNvSpPr/>
          <p:nvPr/>
        </p:nvSpPr>
        <p:spPr>
          <a:xfrm>
            <a:off x="6562538" y="2906"/>
            <a:ext cx="2577573" cy="170584"/>
          </a:xfrm>
          <a:prstGeom prst="rect">
            <a:avLst/>
          </a:prstGeom>
          <a:solidFill>
            <a:srgbClr val="457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9A9DD3-BE97-41BE-B446-C5699C406850}"/>
              </a:ext>
            </a:extLst>
          </p:cNvPr>
          <p:cNvSpPr/>
          <p:nvPr/>
        </p:nvSpPr>
        <p:spPr>
          <a:xfrm>
            <a:off x="7355976" y="6652238"/>
            <a:ext cx="259508" cy="209929"/>
          </a:xfrm>
          <a:prstGeom prst="rect">
            <a:avLst/>
          </a:prstGeom>
          <a:solidFill>
            <a:srgbClr val="252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CFFCB2-52E2-456E-ACAA-8444156A38F3}"/>
              </a:ext>
            </a:extLst>
          </p:cNvPr>
          <p:cNvSpPr/>
          <p:nvPr/>
        </p:nvSpPr>
        <p:spPr>
          <a:xfrm>
            <a:off x="-3443" y="6652238"/>
            <a:ext cx="6527569" cy="200178"/>
          </a:xfrm>
          <a:prstGeom prst="rect">
            <a:avLst/>
          </a:prstGeom>
          <a:solidFill>
            <a:srgbClr val="A14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02261-107E-427D-92D3-370E884952F4}"/>
              </a:ext>
            </a:extLst>
          </p:cNvPr>
          <p:cNvSpPr/>
          <p:nvPr/>
        </p:nvSpPr>
        <p:spPr>
          <a:xfrm>
            <a:off x="6626961" y="6652238"/>
            <a:ext cx="629627" cy="205762"/>
          </a:xfrm>
          <a:prstGeom prst="rect">
            <a:avLst/>
          </a:prstGeom>
          <a:solidFill>
            <a:srgbClr val="457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F0BBE1B8-7B18-44A8-BFCD-395B4A3E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872" y="6318821"/>
            <a:ext cx="1268967" cy="5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07E658-FA37-418F-ADFC-B6DB57E3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8" y="1708485"/>
            <a:ext cx="7915931" cy="43674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38" indent="-514338">
              <a:buAutoNum type="arabicPeriod"/>
            </a:pPr>
            <a:r>
              <a:rPr lang="en-US">
                <a:solidFill>
                  <a:schemeClr val="tx2"/>
                </a:solidFill>
                <a:latin typeface="Georgia"/>
              </a:rPr>
              <a:t>Roles and Responsibilities</a:t>
            </a:r>
            <a:endParaRPr lang="en-US"/>
          </a:p>
          <a:p>
            <a:pPr marL="514338" indent="-514338">
              <a:buAutoNum type="arabicPeriod"/>
            </a:pPr>
            <a:r>
              <a:rPr lang="en-US">
                <a:solidFill>
                  <a:schemeClr val="tx2"/>
                </a:solidFill>
                <a:latin typeface="Georgia"/>
              </a:rPr>
              <a:t>Common Land Uses Near Airports</a:t>
            </a:r>
          </a:p>
          <a:p>
            <a:pPr marL="514338" indent="-514338">
              <a:buAutoNum type="arabicPeriod"/>
            </a:pPr>
            <a:r>
              <a:rPr lang="en-US">
                <a:solidFill>
                  <a:schemeClr val="tx2"/>
                </a:solidFill>
                <a:latin typeface="Georgia"/>
              </a:rPr>
              <a:t>Land Use Code Elements </a:t>
            </a:r>
          </a:p>
          <a:p>
            <a:pPr marL="514338" indent="-514338">
              <a:buAutoNum type="arabicPeriod"/>
            </a:pPr>
            <a:r>
              <a:rPr lang="en-US">
                <a:solidFill>
                  <a:schemeClr val="tx2"/>
                </a:solidFill>
                <a:latin typeface="Georgia"/>
              </a:rPr>
              <a:t>Implementation of Land Use Codes</a:t>
            </a:r>
          </a:p>
          <a:p>
            <a:pPr marL="514338" indent="-514338">
              <a:buAutoNum type="arabicPeriod"/>
            </a:pPr>
            <a:r>
              <a:rPr lang="en-US">
                <a:solidFill>
                  <a:schemeClr val="tx2"/>
                </a:solidFill>
                <a:latin typeface="Georgia"/>
              </a:rPr>
              <a:t>Examples of Airport Compatibility Zones</a:t>
            </a:r>
          </a:p>
          <a:p>
            <a:pPr marL="514338" indent="-514338">
              <a:buAutoNum type="arabicPeriod"/>
            </a:pPr>
            <a:r>
              <a:rPr lang="en-US">
                <a:solidFill>
                  <a:schemeClr val="tx2"/>
                </a:solidFill>
                <a:latin typeface="Georgia"/>
              </a:rPr>
              <a:t>Colorado Airport System Plan (CASP)</a:t>
            </a:r>
          </a:p>
          <a:p>
            <a:pPr marL="514338" indent="-514338">
              <a:buAutoNum type="arabicPeriod"/>
            </a:pPr>
            <a:r>
              <a:rPr lang="en-US">
                <a:solidFill>
                  <a:schemeClr val="tx2"/>
                </a:solidFill>
                <a:latin typeface="Georgia"/>
              </a:rPr>
              <a:t>Benefits of Implementing Quality Land Use </a:t>
            </a:r>
            <a:br>
              <a:rPr lang="en-US">
                <a:solidFill>
                  <a:schemeClr val="tx2"/>
                </a:solidFill>
                <a:latin typeface="Georgia"/>
              </a:rPr>
            </a:br>
            <a:r>
              <a:rPr lang="en-US">
                <a:solidFill>
                  <a:schemeClr val="tx2"/>
                </a:solidFill>
                <a:latin typeface="Georgia"/>
              </a:rPr>
              <a:t>Compatibility Practices</a:t>
            </a:r>
          </a:p>
          <a:p>
            <a:pPr marL="514338" indent="-514338">
              <a:buAutoNum type="arabicPeriod"/>
            </a:pPr>
            <a:r>
              <a:rPr lang="en-US">
                <a:solidFill>
                  <a:schemeClr val="tx2"/>
                </a:solidFill>
                <a:latin typeface="Georgia"/>
              </a:rPr>
              <a:t>Tips for Airport Sponsors</a:t>
            </a:r>
          </a:p>
          <a:p>
            <a:pPr marL="514338" indent="-514338">
              <a:buAutoNum type="arabicPeriod"/>
            </a:pPr>
            <a:r>
              <a:rPr lang="en-US">
                <a:solidFill>
                  <a:schemeClr val="tx2"/>
                </a:solidFill>
                <a:latin typeface="Georgia"/>
              </a:rPr>
              <a:t>Land Use Planning Resources 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660438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61A690-6D96-40A7-A05F-92644F1D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 Discussion Topics</a:t>
            </a:r>
          </a:p>
        </p:txBody>
      </p:sp>
    </p:spTree>
    <p:extLst>
      <p:ext uri="{BB962C8B-B14F-4D97-AF65-F5344CB8AC3E}">
        <p14:creationId xmlns:p14="http://schemas.microsoft.com/office/powerpoint/2010/main" val="87544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07E658-FA37-418F-ADFC-B6DB57E3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06" y="1714493"/>
            <a:ext cx="7784431" cy="4744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2"/>
                </a:solidFill>
                <a:latin typeface="Georgia"/>
              </a:rPr>
              <a:t>FAA</a:t>
            </a:r>
          </a:p>
          <a:p>
            <a:pPr lvl="1"/>
            <a:r>
              <a:rPr lang="en-US">
                <a:solidFill>
                  <a:schemeClr val="tx2"/>
                </a:solidFill>
                <a:latin typeface="Georgia"/>
              </a:rPr>
              <a:t>Manages overall safety and efficiency of the national air space (NAS)</a:t>
            </a:r>
          </a:p>
          <a:p>
            <a:pPr lvl="1"/>
            <a:r>
              <a:rPr lang="en-US">
                <a:solidFill>
                  <a:schemeClr val="tx2"/>
                </a:solidFill>
                <a:latin typeface="Georgia"/>
              </a:rPr>
              <a:t>Manages all airspace surrounding airports</a:t>
            </a:r>
          </a:p>
          <a:p>
            <a:pPr lvl="1"/>
            <a:r>
              <a:rPr lang="en-US">
                <a:solidFill>
                  <a:schemeClr val="tx2"/>
                </a:solidFill>
                <a:latin typeface="Georgia"/>
              </a:rPr>
              <a:t>Regulates and certifies pilots and aircraft</a:t>
            </a:r>
          </a:p>
          <a:p>
            <a:r>
              <a:rPr lang="en-US" b="1">
                <a:solidFill>
                  <a:schemeClr val="tx2"/>
                </a:solidFill>
                <a:latin typeface="Georgia"/>
              </a:rPr>
              <a:t>Airports</a:t>
            </a:r>
          </a:p>
          <a:p>
            <a:pPr lvl="1"/>
            <a:r>
              <a:rPr lang="en-US">
                <a:solidFill>
                  <a:schemeClr val="tx2"/>
                </a:solidFill>
                <a:latin typeface="Georgia"/>
              </a:rPr>
              <a:t>Fulfill their legislative mandate </a:t>
            </a:r>
          </a:p>
          <a:p>
            <a:pPr lvl="1"/>
            <a:r>
              <a:rPr lang="en-US">
                <a:solidFill>
                  <a:schemeClr val="tx2"/>
                </a:solidFill>
                <a:latin typeface="Georgia"/>
              </a:rPr>
              <a:t>Must take action to ensure compatible land use regulations</a:t>
            </a:r>
          </a:p>
          <a:p>
            <a:pPr lvl="1"/>
            <a:r>
              <a:rPr lang="en-US">
                <a:solidFill>
                  <a:schemeClr val="tx2"/>
                </a:solidFill>
                <a:latin typeface="Georgia"/>
              </a:rPr>
              <a:t>Educate the public on aircraft noise impacts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660438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 b="1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1</a:t>
            </a:r>
            <a:endParaRPr lang="en-US" sz="2000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 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19912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07E658-FA37-418F-ADFC-B6DB57E3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06" y="1714493"/>
            <a:ext cx="7784431" cy="4744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2"/>
                </a:solidFill>
                <a:latin typeface="Georgia"/>
              </a:rPr>
              <a:t>Residential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Commercial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Industrial/manufacturing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Institutional 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Infrastructure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Agriculture and open space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Parks and recreation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660438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 b="1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2</a:t>
            </a:r>
            <a:endParaRPr lang="en-US" sz="2000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4" y="447188"/>
            <a:ext cx="8183799" cy="970450"/>
          </a:xfrm>
        </p:spPr>
        <p:txBody>
          <a:bodyPr>
            <a:normAutofit/>
          </a:bodyPr>
          <a:lstStyle/>
          <a:p>
            <a:r>
              <a:rPr lang="en-US"/>
              <a:t>  Common Land Uses Near Airports </a:t>
            </a:r>
          </a:p>
        </p:txBody>
      </p:sp>
    </p:spTree>
    <p:extLst>
      <p:ext uri="{BB962C8B-B14F-4D97-AF65-F5344CB8AC3E}">
        <p14:creationId xmlns:p14="http://schemas.microsoft.com/office/powerpoint/2010/main" val="224835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07E658-FA37-418F-ADFC-B6DB57E3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06" y="1714493"/>
            <a:ext cx="7784431" cy="4744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2"/>
                </a:solidFill>
                <a:latin typeface="Georgia"/>
              </a:rPr>
              <a:t>FAA definitions 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Land use restrictions table 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Nonconforming land use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Marking and lighting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Avigation easements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Outdoor lighting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Prohibited uses and activities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Allowed uses and activities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Height restrictions</a:t>
            </a:r>
          </a:p>
          <a:p>
            <a:r>
              <a:rPr lang="en-US">
                <a:solidFill>
                  <a:schemeClr val="tx2"/>
                </a:solidFill>
                <a:latin typeface="Georgia"/>
              </a:rPr>
              <a:t>Maps and figures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603994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 b="1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3</a:t>
            </a:r>
            <a:endParaRPr lang="en-US" sz="2000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4" y="390744"/>
            <a:ext cx="8183799" cy="970450"/>
          </a:xfrm>
        </p:spPr>
        <p:txBody>
          <a:bodyPr>
            <a:normAutofit/>
          </a:bodyPr>
          <a:lstStyle/>
          <a:p>
            <a:r>
              <a:rPr lang="en-US"/>
              <a:t>  Land Use Code Elements</a:t>
            </a:r>
          </a:p>
        </p:txBody>
      </p:sp>
    </p:spTree>
    <p:extLst>
      <p:ext uri="{BB962C8B-B14F-4D97-AF65-F5344CB8AC3E}">
        <p14:creationId xmlns:p14="http://schemas.microsoft.com/office/powerpoint/2010/main" val="258148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302912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2000" dirty="0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18177"/>
            <a:ext cx="7928999" cy="970450"/>
          </a:xfrm>
        </p:spPr>
        <p:txBody>
          <a:bodyPr>
            <a:normAutofit/>
          </a:bodyPr>
          <a:lstStyle/>
          <a:p>
            <a:r>
              <a:rPr lang="en-US" sz="3200" dirty="0"/>
              <a:t>  Use Restrictions Table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3E98C4F3-A91C-4B4F-A337-08A781C39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37150"/>
              </p:ext>
            </p:extLst>
          </p:nvPr>
        </p:nvGraphicFramePr>
        <p:xfrm>
          <a:off x="306770" y="1013800"/>
          <a:ext cx="8530458" cy="551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58">
                  <a:extLst>
                    <a:ext uri="{9D8B030D-6E8A-4147-A177-3AD203B41FA5}">
                      <a16:colId xmlns:a16="http://schemas.microsoft.com/office/drawing/2014/main" val="1306268492"/>
                    </a:ext>
                  </a:extLst>
                </a:gridCol>
                <a:gridCol w="1209728">
                  <a:extLst>
                    <a:ext uri="{9D8B030D-6E8A-4147-A177-3AD203B41FA5}">
                      <a16:colId xmlns:a16="http://schemas.microsoft.com/office/drawing/2014/main" val="3261470799"/>
                    </a:ext>
                  </a:extLst>
                </a:gridCol>
                <a:gridCol w="1421743">
                  <a:extLst>
                    <a:ext uri="{9D8B030D-6E8A-4147-A177-3AD203B41FA5}">
                      <a16:colId xmlns:a16="http://schemas.microsoft.com/office/drawing/2014/main" val="1560808485"/>
                    </a:ext>
                  </a:extLst>
                </a:gridCol>
                <a:gridCol w="1421743">
                  <a:extLst>
                    <a:ext uri="{9D8B030D-6E8A-4147-A177-3AD203B41FA5}">
                      <a16:colId xmlns:a16="http://schemas.microsoft.com/office/drawing/2014/main" val="2775223601"/>
                    </a:ext>
                  </a:extLst>
                </a:gridCol>
                <a:gridCol w="1734030">
                  <a:extLst>
                    <a:ext uri="{9D8B030D-6E8A-4147-A177-3AD203B41FA5}">
                      <a16:colId xmlns:a16="http://schemas.microsoft.com/office/drawing/2014/main" val="1588757350"/>
                    </a:ext>
                  </a:extLst>
                </a:gridCol>
                <a:gridCol w="1109456">
                  <a:extLst>
                    <a:ext uri="{9D8B030D-6E8A-4147-A177-3AD203B41FA5}">
                      <a16:colId xmlns:a16="http://schemas.microsoft.com/office/drawing/2014/main" val="2279138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Runway Protection Zones (RPZ)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Runway Approach Surface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Airport Protection Area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Transitional Surface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Airport Traffic Pattern Area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2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Residential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NP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285750" algn="ctr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 (9)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285750" algn="ctr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285750" algn="ctr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(1) (8)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285750" algn="ctr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06490"/>
                  </a:ext>
                </a:extLst>
              </a:tr>
              <a:tr h="766506">
                <a:tc>
                  <a:txBody>
                    <a:bodyPr/>
                    <a:lstStyle/>
                    <a:p>
                      <a:pPr marL="67945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Schools/Churches/</a:t>
                      </a:r>
                    </a:p>
                    <a:p>
                      <a:pPr marL="67945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Permanently Constructed Gathering Venues Open to Public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NP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NP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NP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(4)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84060"/>
                  </a:ext>
                </a:extLst>
              </a:tr>
              <a:tr h="483782">
                <a:tc>
                  <a:txBody>
                    <a:bodyPr/>
                    <a:lstStyle/>
                    <a:p>
                      <a:pPr marL="67945" marR="14668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Commercial Uses/Private Gathering Venues/</a:t>
                      </a:r>
                    </a:p>
                    <a:p>
                      <a:pPr marL="67945" marR="14668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Retail Venues/</a:t>
                      </a:r>
                    </a:p>
                    <a:p>
                      <a:pPr marL="67945" marR="14668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Campgrounds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NP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 (4)(5)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NP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8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Industrial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0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NP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0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 (5)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0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 (4)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0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0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15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Institutional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NP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 (4)(5)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L (4)(5)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4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Roads/Parking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98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Events with Spectators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285750" algn="ctr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 (6)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285750" algn="ctr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 (6)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285750" algn="ctr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285750" algn="ctr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2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Airports Open to the Public (Controlled Public Access Areas on Airport Property)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(4)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(4)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0591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46267A7-02F8-4AF2-A581-24894EA595E3}"/>
              </a:ext>
            </a:extLst>
          </p:cNvPr>
          <p:cNvSpPr txBox="1"/>
          <p:nvPr/>
        </p:nvSpPr>
        <p:spPr>
          <a:xfrm>
            <a:off x="221895" y="1043780"/>
            <a:ext cx="22955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 = Permitted</a:t>
            </a:r>
          </a:p>
          <a:p>
            <a:pPr marL="6794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 = Limited</a:t>
            </a:r>
          </a:p>
          <a:p>
            <a:pPr marL="6794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NP = Not Permitted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5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302912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2000" dirty="0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118177"/>
            <a:ext cx="7928999" cy="970450"/>
          </a:xfrm>
        </p:spPr>
        <p:txBody>
          <a:bodyPr>
            <a:normAutofit/>
          </a:bodyPr>
          <a:lstStyle/>
          <a:p>
            <a:r>
              <a:rPr lang="en-US" sz="3200" dirty="0"/>
              <a:t>  Use Restrictions Table (cont.)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3E98C4F3-A91C-4B4F-A337-08A781C39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54699"/>
              </p:ext>
            </p:extLst>
          </p:nvPr>
        </p:nvGraphicFramePr>
        <p:xfrm>
          <a:off x="306770" y="1013800"/>
          <a:ext cx="8530458" cy="518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58">
                  <a:extLst>
                    <a:ext uri="{9D8B030D-6E8A-4147-A177-3AD203B41FA5}">
                      <a16:colId xmlns:a16="http://schemas.microsoft.com/office/drawing/2014/main" val="1306268492"/>
                    </a:ext>
                  </a:extLst>
                </a:gridCol>
                <a:gridCol w="1209728">
                  <a:extLst>
                    <a:ext uri="{9D8B030D-6E8A-4147-A177-3AD203B41FA5}">
                      <a16:colId xmlns:a16="http://schemas.microsoft.com/office/drawing/2014/main" val="3261470799"/>
                    </a:ext>
                  </a:extLst>
                </a:gridCol>
                <a:gridCol w="1421743">
                  <a:extLst>
                    <a:ext uri="{9D8B030D-6E8A-4147-A177-3AD203B41FA5}">
                      <a16:colId xmlns:a16="http://schemas.microsoft.com/office/drawing/2014/main" val="1560808485"/>
                    </a:ext>
                  </a:extLst>
                </a:gridCol>
                <a:gridCol w="1421743">
                  <a:extLst>
                    <a:ext uri="{9D8B030D-6E8A-4147-A177-3AD203B41FA5}">
                      <a16:colId xmlns:a16="http://schemas.microsoft.com/office/drawing/2014/main" val="2775223601"/>
                    </a:ext>
                  </a:extLst>
                </a:gridCol>
                <a:gridCol w="1734030">
                  <a:extLst>
                    <a:ext uri="{9D8B030D-6E8A-4147-A177-3AD203B41FA5}">
                      <a16:colId xmlns:a16="http://schemas.microsoft.com/office/drawing/2014/main" val="1588757350"/>
                    </a:ext>
                  </a:extLst>
                </a:gridCol>
                <a:gridCol w="1109456">
                  <a:extLst>
                    <a:ext uri="{9D8B030D-6E8A-4147-A177-3AD203B41FA5}">
                      <a16:colId xmlns:a16="http://schemas.microsoft.com/office/drawing/2014/main" val="2279138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Runway Protection Zones (RPZ)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Runway Approach Surface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Airport Protection Area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Transitional Surface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</a:rPr>
                        <a:t>Airport Traffic Pattern Area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A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2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 marR="14668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Recreational Uses – Passive/Open Spaces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2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06490"/>
                  </a:ext>
                </a:extLst>
              </a:tr>
              <a:tr h="766506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Athletic Fields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0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0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0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0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2425" marR="348615" algn="ctr">
                        <a:lnSpc>
                          <a:spcPts val="10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84060"/>
                  </a:ext>
                </a:extLst>
              </a:tr>
              <a:tr h="483782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Mining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81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Agricultural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(7)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(7)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15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 Storage Facility (Greater than 2,000 Total Gallons)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 (10)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49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Hazardous Material Storage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98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Wastewater Treatment Facilities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ts val="118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ts val="11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2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7945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Solar Farms (Not Private Individual Solar Uses)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9570" marR="36512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(3)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(3)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0520" marR="3492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0591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46267A7-02F8-4AF2-A581-24894EA595E3}"/>
              </a:ext>
            </a:extLst>
          </p:cNvPr>
          <p:cNvSpPr txBox="1"/>
          <p:nvPr/>
        </p:nvSpPr>
        <p:spPr>
          <a:xfrm>
            <a:off x="221895" y="1043780"/>
            <a:ext cx="22955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 = Permitted</a:t>
            </a:r>
          </a:p>
          <a:p>
            <a:pPr marL="6794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 = Limited</a:t>
            </a:r>
          </a:p>
          <a:p>
            <a:pPr marL="67945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NP = Not Permitted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5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AE8EFF-5124-427D-A82C-9FE63EFF1685}"/>
              </a:ext>
            </a:extLst>
          </p:cNvPr>
          <p:cNvSpPr/>
          <p:nvPr/>
        </p:nvSpPr>
        <p:spPr>
          <a:xfrm>
            <a:off x="5092" y="603994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endParaRPr lang="en-US" sz="2000" dirty="0">
              <a:cs typeface="Calibri" panose="020F0502020204030204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A7F58B4-D06D-4B6F-967C-4446EE0FC040}"/>
              </a:ext>
            </a:extLst>
          </p:cNvPr>
          <p:cNvSpPr txBox="1">
            <a:spLocks/>
          </p:cNvSpPr>
          <p:nvPr/>
        </p:nvSpPr>
        <p:spPr>
          <a:xfrm>
            <a:off x="6009181" y="390743"/>
            <a:ext cx="2870005" cy="1971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dirty="0"/>
              <a:t>Land Use Compatibility Guidelines – </a:t>
            </a:r>
            <a:r>
              <a:rPr lang="en-US" sz="2400" dirty="0"/>
              <a:t>14 CFR Part 150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698A0D-5EAB-444C-9781-EB94FE5E22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16364" r="12741" b="19187"/>
          <a:stretch/>
        </p:blipFill>
        <p:spPr>
          <a:xfrm>
            <a:off x="308093" y="232300"/>
            <a:ext cx="5568601" cy="623495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4745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707E658-FA37-418F-ADFC-B6DB57E3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06" y="1714493"/>
            <a:ext cx="7784431" cy="4744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chemeClr val="tx2"/>
                </a:solidFill>
                <a:latin typeface="Georgia"/>
              </a:rPr>
              <a:t>Zoning </a:t>
            </a:r>
            <a:endParaRPr lang="en-US">
              <a:solidFill>
                <a:schemeClr val="tx2"/>
              </a:solidFill>
            </a:endParaRPr>
          </a:p>
          <a:p>
            <a:pPr lvl="1"/>
            <a:r>
              <a:rPr lang="en-US">
                <a:solidFill>
                  <a:schemeClr val="tx2"/>
                </a:solidFill>
                <a:latin typeface="Georgia"/>
              </a:rPr>
              <a:t>The most commonly used form of land use control</a:t>
            </a:r>
            <a:endParaRPr lang="en-US">
              <a:solidFill>
                <a:schemeClr val="tx2"/>
              </a:solidFill>
            </a:endParaRPr>
          </a:p>
          <a:p>
            <a:r>
              <a:rPr lang="en-US" b="1">
                <a:solidFill>
                  <a:schemeClr val="tx2"/>
                </a:solidFill>
                <a:latin typeface="Georgia"/>
              </a:rPr>
              <a:t>Overlay Zones </a:t>
            </a:r>
          </a:p>
          <a:p>
            <a:pPr lvl="1"/>
            <a:r>
              <a:rPr lang="en-US">
                <a:solidFill>
                  <a:schemeClr val="tx2"/>
                </a:solidFill>
                <a:latin typeface="Georgia"/>
              </a:rPr>
              <a:t>A secondary set of conditions that are imposed on a zoning district due to special circumstances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087FAF-E0DB-421B-9FE4-5151B4307C59}"/>
              </a:ext>
            </a:extLst>
          </p:cNvPr>
          <p:cNvSpPr/>
          <p:nvPr/>
        </p:nvSpPr>
        <p:spPr>
          <a:xfrm>
            <a:off x="5092" y="660438"/>
            <a:ext cx="813486" cy="51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2800" b="1">
                <a:solidFill>
                  <a:srgbClr val="FFFFFF"/>
                </a:solidFill>
                <a:latin typeface="Verdana"/>
                <a:ea typeface="Verdana"/>
                <a:cs typeface="Calibri"/>
              </a:rPr>
              <a:t>4</a:t>
            </a:r>
            <a:endParaRPr lang="en-US" sz="2000">
              <a:cs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CBEEA3-A244-4DF1-943C-8F5B265A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4" y="447188"/>
            <a:ext cx="8183799" cy="970450"/>
          </a:xfrm>
        </p:spPr>
        <p:txBody>
          <a:bodyPr>
            <a:normAutofit/>
          </a:bodyPr>
          <a:lstStyle/>
          <a:p>
            <a:r>
              <a:rPr lang="en-US"/>
              <a:t>  Implementation of Land Use Codes</a:t>
            </a:r>
          </a:p>
        </p:txBody>
      </p:sp>
    </p:spTree>
    <p:extLst>
      <p:ext uri="{BB962C8B-B14F-4D97-AF65-F5344CB8AC3E}">
        <p14:creationId xmlns:p14="http://schemas.microsoft.com/office/powerpoint/2010/main" val="270901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bble New Brand">
      <a:dk1>
        <a:srgbClr val="A1412B"/>
      </a:dk1>
      <a:lt1>
        <a:srgbClr val="457A7C"/>
      </a:lt1>
      <a:dk2>
        <a:srgbClr val="25282A"/>
      </a:dk2>
      <a:lt2>
        <a:srgbClr val="E7E6E6"/>
      </a:lt2>
      <a:accent1>
        <a:srgbClr val="035157"/>
      </a:accent1>
      <a:accent2>
        <a:srgbClr val="9ED5CB"/>
      </a:accent2>
      <a:accent3>
        <a:srgbClr val="F1F1F0"/>
      </a:accent3>
      <a:accent4>
        <a:srgbClr val="E06B2F"/>
      </a:accent4>
      <a:accent5>
        <a:srgbClr val="84332E"/>
      </a:accent5>
      <a:accent6>
        <a:srgbClr val="A5A5A5"/>
      </a:accent6>
      <a:hlink>
        <a:srgbClr val="457A7C"/>
      </a:hlink>
      <a:folHlink>
        <a:srgbClr val="A1412B"/>
      </a:folHlink>
    </a:clrScheme>
    <a:fontScheme name="Custom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bble_CAOA Presentation_v2.pptx" id="{846932CD-9B70-4CED-BA20-E534EB13A2F4}" vid="{28CC3260-7A4F-4259-B9C1-02B27A9F77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2C61525DA174482C9B9087B4A554D" ma:contentTypeVersion="1" ma:contentTypeDescription="Create a new document." ma:contentTypeScope="" ma:versionID="68045d0fe132da1743df08e618250ccf">
  <xsd:schema xmlns:xsd="http://www.w3.org/2001/XMLSchema" xmlns:xs="http://www.w3.org/2001/XMLSchema" xmlns:p="http://schemas.microsoft.com/office/2006/metadata/properties" xmlns:ns2="b94db0ab-9fa1-4463-a357-1e8cd3ba8110" targetNamespace="http://schemas.microsoft.com/office/2006/metadata/properties" ma:root="true" ma:fieldsID="72827a8267cce96a8ee1edd035622922" ns2:_="">
    <xsd:import namespace="b94db0ab-9fa1-4463-a357-1e8cd3ba8110"/>
    <xsd:element name="properties">
      <xsd:complexType>
        <xsd:sequence>
          <xsd:element name="documentManagement">
            <xsd:complexType>
              <xsd:all>
                <xsd:element ref="ns2:Support_x0020_Docu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db0ab-9fa1-4463-a357-1e8cd3ba8110" elementFormDefault="qualified">
    <xsd:import namespace="http://schemas.microsoft.com/office/2006/documentManagement/types"/>
    <xsd:import namespace="http://schemas.microsoft.com/office/infopath/2007/PartnerControls"/>
    <xsd:element name="Support_x0020_Documents" ma:index="2" nillable="true" ma:displayName="Support Documents" ma:format="Hyperlink" ma:internalName="Support_x0020_Document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pport_x0020_Documents xmlns="b94db0ab-9fa1-4463-a357-1e8cd3ba8110">
      <Url xsi:nil="true"/>
      <Description xsi:nil="true"/>
    </Support_x0020_Document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8F5730-4966-4E80-B2F5-0967D8111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db0ab-9fa1-4463-a357-1e8cd3ba81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3FA58A-6259-4550-A031-06BC12B769EA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b94db0ab-9fa1-4463-a357-1e8cd3ba8110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E58E435-354C-489E-A2A9-37CA371F75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Dibble_CAOA Presentation_v2</Template>
  <TotalTime>224</TotalTime>
  <Words>894</Words>
  <Application>Microsoft Office PowerPoint</Application>
  <PresentationFormat>On-screen Show (4:3)</PresentationFormat>
  <Paragraphs>231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Arial,Sans-Serif</vt:lpstr>
      <vt:lpstr>Calibri</vt:lpstr>
      <vt:lpstr>Georgia</vt:lpstr>
      <vt:lpstr>Symbol,Sans-Serif</vt:lpstr>
      <vt:lpstr>Verdana</vt:lpstr>
      <vt:lpstr>Office Theme</vt:lpstr>
      <vt:lpstr>Land Use Compatibility</vt:lpstr>
      <vt:lpstr>  Discussion Topics</vt:lpstr>
      <vt:lpstr>  Roles and Responsibilities</vt:lpstr>
      <vt:lpstr>  Common Land Uses Near Airports </vt:lpstr>
      <vt:lpstr>  Land Use Code Elements</vt:lpstr>
      <vt:lpstr>  Use Restrictions Table</vt:lpstr>
      <vt:lpstr>  Use Restrictions Table (cont.)</vt:lpstr>
      <vt:lpstr>PowerPoint Presentation</vt:lpstr>
      <vt:lpstr>  Implementation of Land Use Codes</vt:lpstr>
      <vt:lpstr>  Airport Compatibility Zone Examples</vt:lpstr>
      <vt:lpstr>  Colorado Airport System Plan (CASP)</vt:lpstr>
      <vt:lpstr>  Benefits of Implementing Quality    Land Use Compatibility Practices</vt:lpstr>
      <vt:lpstr>  Tips for Airport Sponsors</vt:lpstr>
      <vt:lpstr>  Tips for Airport Sponsors (cont.)</vt:lpstr>
      <vt:lpstr>  Airport Airspace Drawing   Harriet Alexander Field, Salida, CO</vt:lpstr>
      <vt:lpstr>  Land Use Planning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Use Compatibility</dc:title>
  <dc:creator>Rebecca A</dc:creator>
  <cp:lastModifiedBy>Ken Lawson</cp:lastModifiedBy>
  <cp:revision>14</cp:revision>
  <dcterms:created xsi:type="dcterms:W3CDTF">2022-01-26T19:31:14Z</dcterms:created>
  <dcterms:modified xsi:type="dcterms:W3CDTF">2022-01-28T15:18:40Z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0x0101007C92C61525DA174482C9B9087B4A554D</vt:lpwstr>
  </property>
</Properties>
</file>