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876" r:id="rId4"/>
  </p:sldMasterIdLst>
  <p:notesMasterIdLst>
    <p:notesMasterId r:id="rId16"/>
  </p:notesMasterIdLst>
  <p:handoutMasterIdLst>
    <p:handoutMasterId r:id="rId17"/>
  </p:handoutMasterIdLst>
  <p:sldIdLst>
    <p:sldId id="256" r:id="rId5"/>
    <p:sldId id="292" r:id="rId6"/>
    <p:sldId id="298" r:id="rId7"/>
    <p:sldId id="295" r:id="rId8"/>
    <p:sldId id="296" r:id="rId9"/>
    <p:sldId id="297" r:id="rId10"/>
    <p:sldId id="289" r:id="rId11"/>
    <p:sldId id="288" r:id="rId12"/>
    <p:sldId id="291" r:id="rId13"/>
    <p:sldId id="290" r:id="rId14"/>
    <p:sldId id="29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86" autoAdjust="0"/>
  </p:normalViewPr>
  <p:slideViewPr>
    <p:cSldViewPr snapToGrid="0">
      <p:cViewPr varScale="1">
        <p:scale>
          <a:sx n="87" d="100"/>
          <a:sy n="87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20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4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3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2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3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0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8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6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33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3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91FDDB-E545-4E18-92ED-408E1C10D52A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DBE-981B-4DDF-9DED-D7636B8569A0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E053-9BD3-457A-9AB5-51EE9FE22B85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D2AA-1627-48F4-8B53-D22A6942B9F2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89ABB-F336-4521-8674-42A748F39FD9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1E84-E042-4713-B0B0-AECFDDCBDD27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0D56D-022C-4A8D-AF82-49154F3D14DE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877C-71C0-449D-ACB5-48FC5AAF7E30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44D1-D4F7-44A1-A118-6F7D070BBDBC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631D-D5DD-413A-AD95-C37FD83303E2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E166-AAD0-4725-963C-0D1FD407C2FF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91498CE-5A63-4AD5-A4F3-F04C3A0950A7}" type="datetime1">
              <a:rPr lang="en-US" noProof="0" smtClean="0"/>
              <a:t>1/26/2021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=""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" y="4206240"/>
            <a:ext cx="10658167" cy="1325880"/>
          </a:xfrm>
        </p:spPr>
        <p:txBody>
          <a:bodyPr>
            <a:normAutofit fontScale="90000"/>
          </a:bodyPr>
          <a:lstStyle/>
          <a:p>
            <a:r>
              <a:rPr lang="en-US" sz="5400" cap="none" dirty="0" smtClean="0"/>
              <a:t>Situational Awareness System (SAS)</a:t>
            </a:r>
            <a:endParaRPr lang="en-US" sz="54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2"/>
            <a:ext cx="8767860" cy="8025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 smtClean="0"/>
              <a:t>Yampa Valley Regional Airport (HDN)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 smtClean="0"/>
              <a:t>25 January 2021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 smtClean="0"/>
              <a:t>Kevin Booth, Airport Director</a:t>
            </a: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33" y="3450268"/>
            <a:ext cx="1828446" cy="1828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99" t="9197" b="4967"/>
          <a:stretch/>
        </p:blipFill>
        <p:spPr>
          <a:xfrm>
            <a:off x="2025446" y="481781"/>
            <a:ext cx="814340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16" y="1213845"/>
            <a:ext cx="5478928" cy="3063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5452"/>
          <a:stretch/>
        </p:blipFill>
        <p:spPr>
          <a:xfrm>
            <a:off x="6489289" y="902676"/>
            <a:ext cx="4032497" cy="3844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16" y="4683746"/>
            <a:ext cx="11381216" cy="1722644"/>
          </a:xfrm>
          <a:prstGeom prst="rect">
            <a:avLst/>
          </a:prstGeom>
        </p:spPr>
      </p:pic>
      <p:pic>
        <p:nvPicPr>
          <p:cNvPr id="7" name="Picture 6" descr="Saab color log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3" y="249570"/>
            <a:ext cx="1398317" cy="445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24159" y="210242"/>
            <a:ext cx="750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Workstation Screen Shots – Wx &amp; NOTAMS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17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1516096" cy="1516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6761" y="2622842"/>
            <a:ext cx="42082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Questions?</a:t>
            </a:r>
          </a:p>
          <a:p>
            <a:pPr algn="ctr"/>
            <a:endParaRPr lang="en-US" sz="4400" b="1" dirty="0"/>
          </a:p>
          <a:p>
            <a:pPr algn="ctr"/>
            <a:endParaRPr lang="en-US" sz="4400" b="1" dirty="0" smtClean="0"/>
          </a:p>
          <a:p>
            <a:pPr algn="ctr"/>
            <a:r>
              <a:rPr lang="en-US" sz="2400" dirty="0" smtClean="0"/>
              <a:t>My contact info:</a:t>
            </a:r>
          </a:p>
          <a:p>
            <a:pPr algn="ctr"/>
            <a:r>
              <a:rPr lang="en-US" sz="2400" dirty="0" smtClean="0"/>
              <a:t>Kevin Booth</a:t>
            </a:r>
          </a:p>
          <a:p>
            <a:pPr algn="ctr"/>
            <a:r>
              <a:rPr lang="en-US" sz="2400" dirty="0" smtClean="0"/>
              <a:t>970-276-5004</a:t>
            </a:r>
          </a:p>
          <a:p>
            <a:pPr algn="ctr"/>
            <a:r>
              <a:rPr lang="en-US" sz="2400" dirty="0" smtClean="0"/>
              <a:t>kbooth@co.routt.co.us</a:t>
            </a:r>
            <a:endParaRPr lang="en-US" sz="2400" dirty="0"/>
          </a:p>
        </p:txBody>
      </p:sp>
      <p:pic>
        <p:nvPicPr>
          <p:cNvPr id="5" name="Picture 4" descr="Saab color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23" y="328226"/>
            <a:ext cx="1902128" cy="605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5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3266" y="481781"/>
            <a:ext cx="7452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YVRA’s</a:t>
            </a:r>
            <a:r>
              <a:rPr lang="en-US" sz="3200" b="1" dirty="0" smtClean="0"/>
              <a:t> Situational Awareness System (SAS)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9935" y="1213845"/>
            <a:ext cx="1124810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YVRA Overview: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Busy, but “uncontrolled” regional airport; 5-6 major airlines </a:t>
            </a:r>
            <a:r>
              <a:rPr lang="en-US" dirty="0"/>
              <a:t>&amp;</a:t>
            </a:r>
            <a:r>
              <a:rPr lang="en-US" dirty="0" smtClean="0"/>
              <a:t> 12-24 commercial flights per day in the winter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13,307 operations in 2020; &gt;120 daily ops on busiest days; daily average is 36 ops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&gt;50% of commercial flight ops occur between 1000-1400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service supports the Steamboat Springs ski industry and the Yampa Valley (Routt &amp; Moffat Counties)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Challenging weather conditions with high snow removal ops tempo during snow events: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4-10 pieces of SRE and vehicles and in the safety area at any given time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Control previously reliant on internet flight tracker, visual and </a:t>
            </a:r>
            <a:r>
              <a:rPr lang="en-US" dirty="0"/>
              <a:t>radio </a:t>
            </a:r>
            <a:r>
              <a:rPr lang="en-US" dirty="0" smtClean="0"/>
              <a:t>communications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Why SAS?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nhance situational awareness and safety for YVRA Ops Center (ARFF), aircrews, and maintenance personnel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 lieu of and/or in addition to a remote tower solution which may not address SRE/vehicle tracking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Increased SA for personnel who may be operating without Ops Center support (open/close/inspections…)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What is SAS?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Combination of tracking info on aircraft and SRE/vehicles displayed in Ops Center and in SRE/vehicles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work stations in Ops Center; 10 tablets for SRE/vehicles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Combination of Saab Aerobahn Surface Management Suite and GPS tracking solution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Proven capability </a:t>
            </a:r>
            <a:r>
              <a:rPr lang="en-US" dirty="0"/>
              <a:t>fielded at 28 airports </a:t>
            </a:r>
            <a:r>
              <a:rPr lang="en-US" dirty="0" smtClean="0"/>
              <a:t>worldwide (LAX, </a:t>
            </a:r>
            <a:r>
              <a:rPr lang="en-US" dirty="0" err="1" smtClean="0"/>
              <a:t>ATL</a:t>
            </a:r>
            <a:r>
              <a:rPr lang="en-US" dirty="0" smtClean="0"/>
              <a:t>, </a:t>
            </a:r>
            <a:r>
              <a:rPr lang="en-US" dirty="0" err="1" smtClean="0"/>
              <a:t>EWR</a:t>
            </a:r>
            <a:r>
              <a:rPr lang="en-US" dirty="0" smtClean="0"/>
              <a:t>, JFK, </a:t>
            </a:r>
            <a:r>
              <a:rPr lang="en-US" dirty="0" err="1" smtClean="0"/>
              <a:t>PHX</a:t>
            </a:r>
            <a:r>
              <a:rPr lang="en-US" dirty="0" smtClean="0"/>
              <a:t>, SEA, ORD, DEN, </a:t>
            </a:r>
            <a:r>
              <a:rPr lang="en-US" dirty="0" err="1" smtClean="0"/>
              <a:t>DCA</a:t>
            </a:r>
            <a:r>
              <a:rPr lang="en-US" dirty="0" smtClean="0"/>
              <a:t>, </a:t>
            </a:r>
            <a:r>
              <a:rPr lang="en-US" dirty="0" err="1" smtClean="0"/>
              <a:t>DFW</a:t>
            </a:r>
            <a:r>
              <a:rPr lang="en-US" dirty="0" smtClean="0"/>
              <a:t>…)</a:t>
            </a:r>
            <a:endParaRPr lang="en-US" dirty="0"/>
          </a:p>
        </p:txBody>
      </p:sp>
      <p:pic>
        <p:nvPicPr>
          <p:cNvPr id="6" name="Picture 5" descr="Saab color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4" y="333426"/>
            <a:ext cx="1388484" cy="442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006" y="481781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YVRA’s</a:t>
            </a:r>
            <a:r>
              <a:rPr lang="en-US" sz="3200" b="1" dirty="0" smtClean="0"/>
              <a:t> SAS System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9935" y="1213845"/>
            <a:ext cx="11248104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Initial Operational </a:t>
            </a:r>
            <a:r>
              <a:rPr lang="en-US" b="1" dirty="0"/>
              <a:t>C</a:t>
            </a:r>
            <a:r>
              <a:rPr lang="en-US" b="1" dirty="0" smtClean="0"/>
              <a:t>apability (IOC) at YVRA was mid-Dec 2020</a:t>
            </a:r>
            <a:r>
              <a:rPr lang="en-US" dirty="0" smtClean="0"/>
              <a:t>; </a:t>
            </a:r>
            <a:r>
              <a:rPr lang="en-US" b="1" dirty="0" smtClean="0"/>
              <a:t>ops testing and adjustments on-going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Proof of concept for Saab’s first reduced-scale, lower cost system tailored to regional airport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Successes: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Highly accurate and timely position data on aircraft (air or ground) and SRE/vehicles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Significantly more aircraft data available from </a:t>
            </a:r>
            <a:r>
              <a:rPr lang="en-US" dirty="0" smtClean="0"/>
              <a:t>SWIM/</a:t>
            </a:r>
            <a:r>
              <a:rPr lang="en-US" dirty="0" err="1" smtClean="0"/>
              <a:t>ASDI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smtClean="0"/>
              <a:t>Flightradar24 </a:t>
            </a:r>
            <a:r>
              <a:rPr lang="en-US" dirty="0"/>
              <a:t>or </a:t>
            </a:r>
            <a:r>
              <a:rPr lang="en-US" dirty="0" err="1" smtClean="0"/>
              <a:t>FlightAware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Programmable alerts for aircraft and SRE/vehicle locations; sound and color change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Dual work stations optimizes operations task sharing during busiest periods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Info can be standardized or tailored for each Ops Center user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source for airport flight schedule, weather and NOTAM info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Lots of additional capabilities we’re still learning about; reporting, tracking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Good support from Saab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Challenges: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It’s new and it brings change to our 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connectivity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reliability issues; false contacts and wrong distances at long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Terminology and acronym use needs to be tailored to non-IT users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a night mode for tablets similar to work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6" name="Picture 5" descr="Saab color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4" y="333426"/>
            <a:ext cx="1388484" cy="442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9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006" y="324469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SAS System Architecture</a:t>
            </a:r>
            <a:endParaRPr lang="en-US" sz="3200" b="1" dirty="0"/>
          </a:p>
        </p:txBody>
      </p:sp>
      <p:pic>
        <p:nvPicPr>
          <p:cNvPr id="6" name="Picture 5" descr="Saab color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3" y="249570"/>
            <a:ext cx="1398317" cy="44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9" y="1061913"/>
            <a:ext cx="8248650" cy="475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182" y="5997677"/>
            <a:ext cx="1139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YVRA provided FAA SWIM subscription, broadband access/architecture and enhanced cellular service via FirstNet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006" y="255645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SAS System Architecture</a:t>
            </a:r>
            <a:endParaRPr lang="en-US" sz="3200" b="1" dirty="0"/>
          </a:p>
        </p:txBody>
      </p:sp>
      <p:pic>
        <p:nvPicPr>
          <p:cNvPr id="6" name="Picture 5" descr="Saab color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3" y="249570"/>
            <a:ext cx="1398317" cy="44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377" y="944147"/>
            <a:ext cx="8532835" cy="52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0245" y="481781"/>
            <a:ext cx="663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SAS System Ops Center Work Stations</a:t>
            </a:r>
            <a:endParaRPr lang="en-US" sz="3200" b="1" dirty="0"/>
          </a:p>
        </p:txBody>
      </p:sp>
      <p:pic>
        <p:nvPicPr>
          <p:cNvPr id="6" name="Picture 5" descr="Saab color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3" y="249570"/>
            <a:ext cx="1398317" cy="44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/>
          <a:stretch/>
        </p:blipFill>
        <p:spPr>
          <a:xfrm>
            <a:off x="5652789" y="1637071"/>
            <a:ext cx="6176176" cy="3770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" b="1"/>
          <a:stretch/>
        </p:blipFill>
        <p:spPr>
          <a:xfrm>
            <a:off x="370347" y="1641987"/>
            <a:ext cx="5125884" cy="3765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3897" y="5604387"/>
            <a:ext cx="37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Ops Center with two (2) work stations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75322" y="5650553"/>
            <a:ext cx="433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Ops Center work station with AWOS display and manual SRE/vehicle tracking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489" y="794997"/>
            <a:ext cx="10757704" cy="5830597"/>
          </a:xfrm>
          <a:prstGeom prst="rect">
            <a:avLst/>
          </a:prstGeom>
        </p:spPr>
      </p:pic>
      <p:pic>
        <p:nvPicPr>
          <p:cNvPr id="5" name="Picture 4" descr="Saab color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71" y="249570"/>
            <a:ext cx="1311040" cy="4175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72701" y="220074"/>
            <a:ext cx="618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Workstation Screen Shot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053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26" y="865238"/>
            <a:ext cx="10629063" cy="5723715"/>
          </a:xfrm>
          <a:prstGeom prst="rect">
            <a:avLst/>
          </a:prstGeom>
        </p:spPr>
      </p:pic>
      <p:pic>
        <p:nvPicPr>
          <p:cNvPr id="5" name="Picture 4" descr="Saab color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89" y="249570"/>
            <a:ext cx="1488021" cy="4739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17290" y="220074"/>
            <a:ext cx="7875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Workstation Screen Shot – Airport Diagram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499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
              </a:t>
            </a:r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" y="249570"/>
            <a:ext cx="964275" cy="964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1188"/>
          <a:stretch/>
        </p:blipFill>
        <p:spPr>
          <a:xfrm>
            <a:off x="4709653" y="717755"/>
            <a:ext cx="6373852" cy="4827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774" t="940" r="10976" b="3709"/>
          <a:stretch/>
        </p:blipFill>
        <p:spPr>
          <a:xfrm>
            <a:off x="1290198" y="294968"/>
            <a:ext cx="3146323" cy="5771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3877" y="6119959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SRE/Vehicle Tablet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91462" y="5476591"/>
            <a:ext cx="262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Workspace View Options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55458" y="5796793"/>
            <a:ext cx="6029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from </a:t>
            </a:r>
            <a:r>
              <a:rPr lang="en-US" dirty="0" err="1" smtClean="0"/>
              <a:t>FlightView</a:t>
            </a:r>
            <a:r>
              <a:rPr lang="en-US" dirty="0" smtClean="0"/>
              <a:t>, OAG, Flexible Post Operation Analytics, FAA Class I </a:t>
            </a:r>
            <a:r>
              <a:rPr lang="en-US" dirty="0" err="1" smtClean="0"/>
              <a:t>ASDI</a:t>
            </a:r>
            <a:r>
              <a:rPr lang="en-US" dirty="0" smtClean="0"/>
              <a:t> Feed and Dynamic Rules Engine</a:t>
            </a:r>
            <a:endParaRPr lang="en-US" dirty="0"/>
          </a:p>
        </p:txBody>
      </p:sp>
      <p:pic>
        <p:nvPicPr>
          <p:cNvPr id="9" name="Picture 8" descr="Saab color log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93" y="249570"/>
            <a:ext cx="1398317" cy="4453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326196" y="170914"/>
            <a:ext cx="618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Tablet &amp; Work Station Screen Shots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120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669924_Tourism Facet design_SL_V1.potx" id="{D0F5A3CA-A3E0-46A4-842D-54235329B036}" vid="{CC104E13-6C99-493A-BE46-C3FC9EFF07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7C456-CC1D-4991-B397-26B0CCF834E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D2BE83-DF44-4303-B10A-0916C5AD3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Facet design</Template>
  <TotalTime>0</TotalTime>
  <Words>546</Words>
  <Application>Microsoft Office PowerPoint</Application>
  <PresentationFormat>Widescreen</PresentationFormat>
  <Paragraphs>81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Corbel</vt:lpstr>
      <vt:lpstr>Basis</vt:lpstr>
      <vt:lpstr>Situational Awareness System (SAS)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2019-09-09T14:43:41Z</dcterms:created>
  <dcterms:modified xsi:type="dcterms:W3CDTF">2021-01-26T19:27:07Z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