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76" r:id="rId5"/>
    <p:sldId id="267" r:id="rId6"/>
    <p:sldId id="256" r:id="rId7"/>
    <p:sldId id="268" r:id="rId8"/>
    <p:sldId id="278" r:id="rId9"/>
    <p:sldId id="282" r:id="rId10"/>
    <p:sldId id="274" r:id="rId11"/>
    <p:sldId id="280" r:id="rId12"/>
    <p:sldId id="281" r:id="rId13"/>
    <p:sldId id="283" r:id="rId14"/>
    <p:sldId id="1062" r:id="rId15"/>
    <p:sldId id="1064" r:id="rId16"/>
    <p:sldId id="284" r:id="rId17"/>
    <p:sldId id="285" r:id="rId18"/>
    <p:sldId id="1063" r:id="rId19"/>
    <p:sldId id="1065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5995B-C074-4663-93C1-8C937585180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6CA8A-6A7F-4CB7-906E-431FA7FEB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485C-B06E-4951-8095-8178C9AB67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7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485C-B06E-4951-8095-8178C9AB67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4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B0B15-A88F-4886-8E6F-2879FDD6C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1713A3-1591-42D3-8781-79CA4DEB4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DC5AE9-D512-4378-9E99-84D4F0DE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03D8-452D-4DC9-806D-522CF40A9A8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AA47B3-E0EF-49D4-880F-6018E7DF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3F3344-AF1B-4D6A-8378-8101AC11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48C-238D-49E6-8CE4-6CF66C0D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6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6D678-C9BE-4AA7-BD81-ED197587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0DCA8A-4544-48B8-BDF7-75A711C33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7EB225-D646-4E7E-ADFB-0D19D8A8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03D8-452D-4DC9-806D-522CF40A9A8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F037B1-8E22-429A-9F3D-011413E7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BCA9E6-2B6C-4C24-BE34-79DDFB56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48C-238D-49E6-8CE4-6CF66C0D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4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4EBD7F-A693-4696-899D-2F1071A02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2540B5-507C-49B3-ADAE-79AF9DBFC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9A0384-5FF1-4A44-9B60-C4BFDA0A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03D8-452D-4DC9-806D-522CF40A9A8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558749-3350-4900-9796-68CF13C1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F808C1-E10E-4CF6-88BA-F3F73733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48C-238D-49E6-8CE4-6CF66C0D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9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ng +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00000">
            <a:off x="-3600721" y="-34987"/>
            <a:ext cx="18288000" cy="7973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" y="5969231"/>
            <a:ext cx="1210235" cy="6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1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D80C4-9B44-4B7E-8717-AC5230B3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45D597-91A0-4EEA-9EAC-FCBEFBE19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41CB1F-49C4-4B4F-8E00-03B3269E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03D8-452D-4DC9-806D-522CF40A9A8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8B81DF-F6AB-43A3-892F-2A900902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908116-86CD-436C-8450-C1BE0CC7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48C-238D-49E6-8CE4-6CF66C0D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4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FF78B-EA7B-4CFA-B614-ABA1D205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4BE65-A922-4F15-9B0D-64CCCC552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EB299-5316-4D98-85BE-A848AB85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03D8-452D-4DC9-806D-522CF40A9A8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26EAD-0B37-41FD-B56D-1B7ED139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35CED8-B02D-45B3-B71F-738E44AD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48C-238D-49E6-8CE4-6CF66C0D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0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636CF-AF41-40E1-95E6-A696E143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C2271-B81D-4383-9768-E79EEB700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FF731C-1553-4E81-9D78-BEC8BD48B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DDC757-971B-4E8D-AD54-35E0C29C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03D8-452D-4DC9-806D-522CF40A9A8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5E5CC9-C08E-4A69-80CA-691796DA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266F81-81B5-4653-8AB2-13D3D284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48C-238D-49E6-8CE4-6CF66C0D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BDAA3-5BAE-49FC-B2F1-89218C4A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E7C10E-9B3D-4460-B5F0-18B9D84EE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C05B3F-E459-49BA-A5F3-05DAF187B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106A76-129C-4D96-B2BF-0D38F3E1D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B032024-5AB3-4761-8343-7AAE3A52E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7FA8218-07A8-49C9-9B40-1ED05AF9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03D8-452D-4DC9-806D-522CF40A9A8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7094DD-47A3-4E80-BFBA-4FD9CFFA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3DFB8F-FC15-4F77-BBB4-34501D5D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48C-238D-49E6-8CE4-6CF66C0D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2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B6D72-5B98-4E6D-9607-B76D506C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C7F226-B24B-415F-A972-2C72E496F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03D8-452D-4DC9-806D-522CF40A9A8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1E7692-2A84-4B3F-843F-B05C05CC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B38815-AEC8-47BE-9F3A-90FC8120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48C-238D-49E6-8CE4-6CF66C0D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3E52BF-6794-4230-B0B3-DEBF107E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03D8-452D-4DC9-806D-522CF40A9A8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AF5BD8-F1F7-4AEC-AAF6-73034584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517E34-48E9-412B-8B2C-95E6DB7B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48C-238D-49E6-8CE4-6CF66C0D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0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D8268-57A1-4C13-9A0F-739674B5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522C1E-D42A-4715-BA05-FD3156CC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C818D7-AE64-468D-B356-FBBBEFC36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EDC289-9F4A-4BED-83E4-3478DC6D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03D8-452D-4DC9-806D-522CF40A9A8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E7C287-9494-4295-BE3E-11CCF6EB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1C34C0-8302-4053-BC1A-D774C987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48C-238D-49E6-8CE4-6CF66C0D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0B907-AC61-46F5-BE07-25E7963A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827496-0673-4C01-A65B-9B1FAAABE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7C57EC-4A27-4D28-8AC2-C447495B3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08C72C-C5D6-49CC-AF86-1D99AA31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03D8-452D-4DC9-806D-522CF40A9A8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F43924-8B46-471A-A9DA-6F9F57B4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6E45CD-19FA-407A-832B-592CFE68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48C-238D-49E6-8CE4-6CF66C0D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83875D-A19D-4211-8AB5-B8E7D277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5EABB-81EE-485D-B30A-E56B5FC2B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DD9431-3D62-4676-9971-60A40D1C6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03D8-452D-4DC9-806D-522CF40A9A8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432E7-9E47-4297-AB9A-0356265F8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420BBB-0B66-4074-A3B9-9CA6241BA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FD48C-238D-49E6-8CE4-6CF66C0D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8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about:blank" TargetMode="External"/></Relationships>
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1E0E20-38ED-4C91-95CC-D86E9252DE71}"/>
              </a:ext>
            </a:extLst>
          </p:cNvPr>
          <p:cNvSpPr/>
          <p:nvPr/>
        </p:nvSpPr>
        <p:spPr>
          <a:xfrm>
            <a:off x="856933" y="3904604"/>
            <a:ext cx="523906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b="1" i="1" dirty="0">
                <a:latin typeface="+mj-lt"/>
                <a:ea typeface="+mj-ea"/>
                <a:cs typeface="+mj-cs"/>
              </a:rPr>
              <a:t>2021 AOPA Initiatives and General Aviation Outlook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F063A86-09D2-42AF-97DE-D40354E45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2" b="38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5FD97D52-08D0-4455-82FC-4C0CCA307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6761" y="4164068"/>
            <a:ext cx="2864889" cy="174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7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49E0C9-F333-44E7-95F8-77AE5ECB5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r="1096" b="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7420A4-A35D-403F-83E3-168D77526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56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D19FC45-4E12-4D7A-B4D5-6EDD68491D4A}"/>
              </a:ext>
            </a:extLst>
          </p:cNvPr>
          <p:cNvSpPr/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AOPA on the Legislative Front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016531-9F88-4AE6-99BD-BEF37D288841}"/>
              </a:ext>
            </a:extLst>
          </p:cNvPr>
          <p:cNvSpPr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SFAR extensions and COVID relief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Real-time Special Use Airspace in the cockpit (part of NDAA)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Pushing FAA to address shortage of DPEs across the country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More than 61,000 pilots are now using </a:t>
            </a:r>
            <a:r>
              <a:rPr lang="en-US" sz="2400" dirty="0" err="1"/>
              <a:t>BasicMed</a:t>
            </a:r>
            <a:endParaRPr lang="en-US" sz="2400" dirty="0"/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National Center for the Advancement of Aviation</a:t>
            </a:r>
          </a:p>
        </p:txBody>
      </p:sp>
    </p:spTree>
    <p:extLst>
      <p:ext uri="{BB962C8B-B14F-4D97-AF65-F5344CB8AC3E}">
        <p14:creationId xmlns:p14="http://schemas.microsoft.com/office/powerpoint/2010/main" val="271223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31">
            <a:extLst>
              <a:ext uri="{FF2B5EF4-FFF2-40B4-BE49-F238E27FC236}">
                <a16:creationId xmlns:a16="http://schemas.microsoft.com/office/drawing/2014/main" xmlns="" id="{79477870-C64A-4E35-8F2F-05B7114F3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12648" y="872514"/>
            <a:ext cx="6132281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b="1" i="1" dirty="0"/>
              <a:t>National Center for</a:t>
            </a:r>
            <a:br>
              <a:rPr lang="en-US" sz="3600" b="1" i="1" dirty="0"/>
            </a:br>
            <a:r>
              <a:rPr lang="en-US" sz="3600" b="1" i="1" dirty="0"/>
              <a:t>Advancement of Aviation</a:t>
            </a: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xmlns="" id="{8AEA628B-C8FF-4D0B-B111-F101F580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xmlns="" id="{42663BD0-064C-40FC-A331-F49FCA9536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612648" y="3041227"/>
            <a:ext cx="6984222" cy="2825496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Bipartisan bill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11 million jobs; 1.6 trillion economic impact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Supporting all segments of aviation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Workforce Development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Aviation and Aerospace STEM Curriculum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Economic, safety data and research Sharing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Forum for cross-disciplinary collaboration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Funded by Av Trust Fund </a:t>
            </a:r>
            <a:r>
              <a:rPr lang="en-US" i="1" dirty="0"/>
              <a:t>interest</a:t>
            </a:r>
            <a:r>
              <a:rPr lang="en-US" dirty="0"/>
              <a:t> income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5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5">
            <a:extLst>
              <a:ext uri="{FF2B5EF4-FFF2-40B4-BE49-F238E27FC236}">
                <a16:creationId xmlns:a16="http://schemas.microsoft.com/office/drawing/2014/main" xmlns="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73627" y="548464"/>
            <a:ext cx="4271760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b="1" i="1" dirty="0"/>
              <a:t>Insurance Options in Tightening Markets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81337" y="2441071"/>
            <a:ext cx="4447711" cy="3143241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Insurance for many pilots has increased significantly – in some cases between 10% - 100% or more</a:t>
            </a:r>
          </a:p>
          <a:p>
            <a:pPr marL="34290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Working with Assured Partners to explore insurance solutions</a:t>
            </a:r>
          </a:p>
          <a:p>
            <a:pPr marL="34290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Ensure that applicants for insurance are evaluated fairly and not just by their 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019530-12F6-4E19-9089-FB04CC95E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48" r="15447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9969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xmlns="" id="{63F5877B-98C7-49DD-83AB-0F6F57CB6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ADFCF0-1F38-4235-AA31-996BBA6DF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40" b="1782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65BE01-2228-43EA-B33A-DAF34DA7A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00" r="21659" b="-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4EA91930-66BC-4C41-B4F5-C31EB216F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6313CF8F-B436-401E-9575-DE0F8E8B5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33B7019-0E4C-486D-A36D-9E85A95FC600}"/>
              </a:ext>
            </a:extLst>
          </p:cNvPr>
          <p:cNvSpPr/>
          <p:nvPr/>
        </p:nvSpPr>
        <p:spPr>
          <a:xfrm>
            <a:off x="448056" y="681038"/>
            <a:ext cx="39246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Looking to the Future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A38CFE9-C30A-4551-ACCB-D5808FBC39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016531-9F88-4AE6-99BD-BEF37D288841}"/>
              </a:ext>
            </a:extLst>
          </p:cNvPr>
          <p:cNvSpPr/>
          <p:nvPr/>
        </p:nvSpPr>
        <p:spPr>
          <a:xfrm>
            <a:off x="448056" y="2258171"/>
            <a:ext cx="3936670" cy="391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 Can Fly program</a:t>
            </a:r>
          </a:p>
          <a:p>
            <a:pPr marL="800100" lvl="1" indent="-2286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High School Initiative</a:t>
            </a:r>
          </a:p>
          <a:p>
            <a:pPr marL="800100" lvl="1" indent="-2286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Flight Training Initiative</a:t>
            </a:r>
          </a:p>
          <a:p>
            <a:pPr marL="800100" lvl="1" indent="-2286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Flying Clubs </a:t>
            </a:r>
          </a:p>
          <a:p>
            <a:pPr marL="800100" lvl="1" indent="-22860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Rusty Pilots Program</a:t>
            </a:r>
          </a:p>
        </p:txBody>
      </p:sp>
    </p:spTree>
    <p:extLst>
      <p:ext uri="{BB962C8B-B14F-4D97-AF65-F5344CB8AC3E}">
        <p14:creationId xmlns:p14="http://schemas.microsoft.com/office/powerpoint/2010/main" val="1669387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E7D166-4224-43C2-8A12-7170422B4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7" t="9091" r="2853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8B074D-2617-4270-A5D4-D48B0C346845}"/>
              </a:ext>
            </a:extLst>
          </p:cNvPr>
          <p:cNvSpPr/>
          <p:nvPr/>
        </p:nvSpPr>
        <p:spPr>
          <a:xfrm>
            <a:off x="371094" y="1161288"/>
            <a:ext cx="4028186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indent="-51181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latin typeface="+mj-lt"/>
                <a:ea typeface="+mj-ea"/>
                <a:cs typeface="+mj-cs"/>
              </a:rPr>
              <a:t>The Greening of Aviation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FF767A-195D-42E0-9A7D-FB615BAB0C06}"/>
              </a:ext>
            </a:extLst>
          </p:cNvPr>
          <p:cNvSpPr/>
          <p:nvPr/>
        </p:nvSpPr>
        <p:spPr>
          <a:xfrm>
            <a:off x="371093" y="2718054"/>
            <a:ext cx="3791603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Ongoing development of </a:t>
            </a:r>
            <a:r>
              <a:rPr lang="en-US" sz="2400" dirty="0" err="1"/>
              <a:t>eVTOL</a:t>
            </a:r>
            <a:r>
              <a:rPr lang="en-US" sz="2400" dirty="0"/>
              <a:t> technology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PAFI Steering Group for unleaded avgas alternatives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Showcasing new, innovative and efficient designs</a:t>
            </a:r>
          </a:p>
        </p:txBody>
      </p:sp>
    </p:spTree>
    <p:extLst>
      <p:ext uri="{BB962C8B-B14F-4D97-AF65-F5344CB8AC3E}">
        <p14:creationId xmlns:p14="http://schemas.microsoft.com/office/powerpoint/2010/main" val="366923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E9F182-6790-4075-9D86-617A23DD16DA}"/>
              </a:ext>
            </a:extLst>
          </p:cNvPr>
          <p:cNvSpPr txBox="1"/>
          <p:nvPr/>
        </p:nvSpPr>
        <p:spPr>
          <a:xfrm>
            <a:off x="411480" y="987552"/>
            <a:ext cx="4485861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-51181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latin typeface="+mj-lt"/>
                <a:ea typeface="+mj-ea"/>
                <a:cs typeface="+mj-cs"/>
              </a:rPr>
              <a:t>2021 AOPA Air Tours and Fly Ins (planned)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934819-A22A-4E0C-9BE1-16D6FBDB5DC3}"/>
              </a:ext>
            </a:extLst>
          </p:cNvPr>
          <p:cNvSpPr/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AOPA Aviator Showcase</a:t>
            </a:r>
          </a:p>
          <a:p>
            <a:pPr marL="74295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Two locations for 2021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AOPA Pilot Gathering Air Tour</a:t>
            </a:r>
          </a:p>
          <a:p>
            <a:pPr marL="74295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Two separate tours for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479526-82C2-41F5-ABF0-B7CA578CF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3" r="31044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68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42C00D-8DD9-427D-B8C1-1AF9622DD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94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A32D43-9C64-4F13-A6BF-78B0C71FB289}"/>
              </a:ext>
            </a:extLst>
          </p:cNvPr>
          <p:cNvSpPr/>
          <p:nvPr/>
        </p:nvSpPr>
        <p:spPr>
          <a:xfrm>
            <a:off x="197358" y="1161288"/>
            <a:ext cx="3972306" cy="1125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indent="-51181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latin typeface="+mj-lt"/>
                <a:ea typeface="+mj-ea"/>
                <a:cs typeface="+mj-cs"/>
              </a:rPr>
              <a:t>AOPA SWEEPSTAKES </a:t>
            </a:r>
          </a:p>
          <a:p>
            <a:pPr lvl="0" indent="-51181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latin typeface="+mj-lt"/>
                <a:ea typeface="+mj-ea"/>
                <a:cs typeface="+mj-cs"/>
              </a:rPr>
              <a:t>Aircraft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83C28A-7017-469C-88B7-2AF5BB7CB4C5}"/>
              </a:ext>
            </a:extLst>
          </p:cNvPr>
          <p:cNvSpPr txBox="1"/>
          <p:nvPr/>
        </p:nvSpPr>
        <p:spPr>
          <a:xfrm>
            <a:off x="252549" y="2718054"/>
            <a:ext cx="4090851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Congratulations Aaron Benedetti – Livermore, CA!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2021 sweepstakes aircraft is already in the works!</a:t>
            </a:r>
          </a:p>
        </p:txBody>
      </p:sp>
    </p:spTree>
    <p:extLst>
      <p:ext uri="{BB962C8B-B14F-4D97-AF65-F5344CB8AC3E}">
        <p14:creationId xmlns:p14="http://schemas.microsoft.com/office/powerpoint/2010/main" val="266169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FF16EB-851C-49C4-962E-E1581BAD61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1" y="2753833"/>
            <a:ext cx="3537345" cy="134419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D0047EDE-3B0C-43E6-8C51-39EDF6F7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4041" y="2555718"/>
            <a:ext cx="2864889" cy="174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F8DFB8-2A36-4856-8EDF-22E413030CE5}"/>
              </a:ext>
            </a:extLst>
          </p:cNvPr>
          <p:cNvSpPr/>
          <p:nvPr/>
        </p:nvSpPr>
        <p:spPr>
          <a:xfrm>
            <a:off x="3048000" y="266351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1E9CE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JOSH PRUZEK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NW Mountain Regional Manager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Affairs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o: 202-851-7502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c: 503-939-3018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>
                <a:solidFill>
                  <a:srgbClr val="1D9CE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www.aopa.org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9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AAA05C59-284A-43D9-AE28-6F5AA1F00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1E0E20-38ED-4C91-95CC-D86E9252DE71}"/>
              </a:ext>
            </a:extLst>
          </p:cNvPr>
          <p:cNvSpPr/>
          <p:nvPr/>
        </p:nvSpPr>
        <p:spPr>
          <a:xfrm>
            <a:off x="594360" y="524479"/>
            <a:ext cx="6272784" cy="1536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b="1" i="1" dirty="0">
                <a:latin typeface="+mj-lt"/>
                <a:ea typeface="+mj-ea"/>
                <a:cs typeface="+mj-cs"/>
              </a:rPr>
              <a:t>NW Mountain Regional Manager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20BB4C9-B781-4AEE-ACAB-8EE849F24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75647DA-FC1D-4189-8B97-4EF3C2C0B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23793A-2186-452F-A1B8-3BB3A4885C08}"/>
              </a:ext>
            </a:extLst>
          </p:cNvPr>
          <p:cNvSpPr txBox="1"/>
          <p:nvPr/>
        </p:nvSpPr>
        <p:spPr>
          <a:xfrm>
            <a:off x="612648" y="3355848"/>
            <a:ext cx="6272784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Joined AOPA Staff in 2019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Advocacy at the Regional, State and Local Levels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CFII, MEI, Seaplane &amp; Aerobatic Pilot,  Homebuilder &amp; Aircraft Owner 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Based at 7S9 and UAO</a:t>
            </a:r>
          </a:p>
        </p:txBody>
      </p:sp>
      <p:pic>
        <p:nvPicPr>
          <p:cNvPr id="4" name="Picture 3" descr="A person holding a computer and smiling at the camera&#10;&#10;Description automatically generated">
            <a:extLst>
              <a:ext uri="{FF2B5EF4-FFF2-40B4-BE49-F238E27FC236}">
                <a16:creationId xmlns:a16="http://schemas.microsoft.com/office/drawing/2014/main" xmlns="" id="{C1C34CB7-0E7B-4F14-8196-ED63BB4D5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4"/>
          <a:stretch/>
        </p:blipFill>
        <p:spPr>
          <a:xfrm>
            <a:off x="7684008" y="-28"/>
            <a:ext cx="4507992" cy="4121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00175B-60C2-4D84-BF64-4C7383810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 b="19726"/>
          <a:stretch/>
        </p:blipFill>
        <p:spPr>
          <a:xfrm>
            <a:off x="7684008" y="4349389"/>
            <a:ext cx="4507992" cy="25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3790403-F106-4DC1-940B-27B1E7696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982335"/>
              </p:ext>
            </p:extLst>
          </p:nvPr>
        </p:nvGraphicFramePr>
        <p:xfrm>
          <a:off x="447676" y="1691005"/>
          <a:ext cx="11306174" cy="2914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552">
                  <a:extLst>
                    <a:ext uri="{9D8B030D-6E8A-4147-A177-3AD203B41FA5}">
                      <a16:colId xmlns:a16="http://schemas.microsoft.com/office/drawing/2014/main" xmlns="" val="4015461606"/>
                    </a:ext>
                  </a:extLst>
                </a:gridCol>
                <a:gridCol w="2031134">
                  <a:extLst>
                    <a:ext uri="{9D8B030D-6E8A-4147-A177-3AD203B41FA5}">
                      <a16:colId xmlns:a16="http://schemas.microsoft.com/office/drawing/2014/main" xmlns="" val="107788648"/>
                    </a:ext>
                  </a:extLst>
                </a:gridCol>
                <a:gridCol w="1881350">
                  <a:extLst>
                    <a:ext uri="{9D8B030D-6E8A-4147-A177-3AD203B41FA5}">
                      <a16:colId xmlns:a16="http://schemas.microsoft.com/office/drawing/2014/main" xmlns="" val="38686110"/>
                    </a:ext>
                  </a:extLst>
                </a:gridCol>
                <a:gridCol w="1856816">
                  <a:extLst>
                    <a:ext uri="{9D8B030D-6E8A-4147-A177-3AD203B41FA5}">
                      <a16:colId xmlns:a16="http://schemas.microsoft.com/office/drawing/2014/main" xmlns="" val="2547481816"/>
                    </a:ext>
                  </a:extLst>
                </a:gridCol>
                <a:gridCol w="2169297">
                  <a:extLst>
                    <a:ext uri="{9D8B030D-6E8A-4147-A177-3AD203B41FA5}">
                      <a16:colId xmlns:a16="http://schemas.microsoft.com/office/drawing/2014/main" xmlns="" val="1274445961"/>
                    </a:ext>
                  </a:extLst>
                </a:gridCol>
                <a:gridCol w="1789025">
                  <a:extLst>
                    <a:ext uri="{9D8B030D-6E8A-4147-A177-3AD203B41FA5}">
                      <a16:colId xmlns:a16="http://schemas.microsoft.com/office/drawing/2014/main" xmlns="" val="3030941228"/>
                    </a:ext>
                  </a:extLst>
                </a:gridCol>
              </a:tblGrid>
              <a:tr h="274902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 State</a:t>
                      </a:r>
                      <a:endParaRPr lang="en-US" sz="20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FAA Active Pilots </a:t>
                      </a:r>
                      <a:endParaRPr lang="en-US" sz="20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AOPA Members </a:t>
                      </a:r>
                      <a:endParaRPr lang="en-US" sz="20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Total GA Aircraft</a:t>
                      </a:r>
                      <a:endParaRPr lang="en-US" sz="20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Public Use Airports</a:t>
                      </a:r>
                      <a:endParaRPr lang="en-US" sz="20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ASN’s</a:t>
                      </a:r>
                      <a:endParaRPr lang="en-US" sz="20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0231724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Colorado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18,891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9,082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7,242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31656589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Idaho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5,401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2,815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3,752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   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8820006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Montana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3,984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2,132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3,188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9633610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Oregon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9,603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4,988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6,229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3053735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Utah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9,129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2,952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3,197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43797438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Washington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21,089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9,995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9,996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86218109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 Wyoming</a:t>
                      </a:r>
                      <a:endParaRPr lang="en-US" sz="20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1,908 </a:t>
                      </a:r>
                      <a:endParaRPr lang="en-US" sz="20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1,133 </a:t>
                      </a:r>
                      <a:endParaRPr lang="en-US" sz="20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>
                          <a:effectLst/>
                        </a:rPr>
                        <a:t>1,392</a:t>
                      </a:r>
                      <a:endParaRPr lang="en-US" sz="20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41</a:t>
                      </a:r>
                      <a:endParaRPr lang="en-US" sz="20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15</a:t>
                      </a:r>
                      <a:endParaRPr lang="en-US" sz="20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6440725"/>
                  </a:ext>
                </a:extLst>
              </a:tr>
              <a:tr h="274902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Totals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70,005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33,097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34,996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865794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795EE8-7E54-441B-99D8-C41011423B16}"/>
              </a:ext>
            </a:extLst>
          </p:cNvPr>
          <p:cNvSpPr txBox="1"/>
          <p:nvPr/>
        </p:nvSpPr>
        <p:spPr>
          <a:xfrm>
            <a:off x="447676" y="4738689"/>
            <a:ext cx="11306174" cy="1938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mpd="thickThin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Nearly 650 Public Use Airports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347 Airports are Eligible for Federal Funding (NPIAS)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Two of the Nations Top 10 Busiest General Aviation Airports located within the Region*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Centennial KAPA (3</a:t>
            </a:r>
            <a:r>
              <a:rPr lang="en-US" sz="2400" baseline="30000" dirty="0">
                <a:solidFill>
                  <a:schemeClr val="bg1"/>
                </a:solidFill>
              </a:rPr>
              <a:t>rd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Hillsboro KHIO (6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95477BE-EA25-4291-A511-F91DDB4E6A82}"/>
              </a:ext>
            </a:extLst>
          </p:cNvPr>
          <p:cNvSpPr/>
          <p:nvPr/>
        </p:nvSpPr>
        <p:spPr>
          <a:xfrm>
            <a:off x="1813777" y="593023"/>
            <a:ext cx="9021645" cy="82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b="1" i="1" dirty="0">
                <a:latin typeface="+mj-lt"/>
                <a:ea typeface="+mj-ea"/>
                <a:cs typeface="+mj-cs"/>
              </a:rPr>
              <a:t>NW Mountain Region at-a-Glance </a:t>
            </a:r>
          </a:p>
          <a:p>
            <a:pPr algn="ctr">
              <a:tabLst>
                <a:tab pos="2971800" algn="ctr"/>
                <a:tab pos="5943600" algn="r"/>
              </a:tabLs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2B85FA-54B3-4A60-BF95-619E957C9D8E}"/>
              </a:ext>
            </a:extLst>
          </p:cNvPr>
          <p:cNvSpPr/>
          <p:nvPr/>
        </p:nvSpPr>
        <p:spPr>
          <a:xfrm>
            <a:off x="8997226" y="6285865"/>
            <a:ext cx="2619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*Source: FAA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OPSNetData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2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C753B9-8417-4534-8040-C1BC7A2C0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815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95477BE-EA25-4291-A511-F91DDB4E6A82}"/>
              </a:ext>
            </a:extLst>
          </p:cNvPr>
          <p:cNvSpPr/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Airport Support Network</a:t>
            </a:r>
            <a:endParaRPr lang="en-US" sz="36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xmlns="" id="{BBB1A954-5E27-4237-9F38-1A44055EC776}"/>
              </a:ext>
            </a:extLst>
          </p:cNvPr>
          <p:cNvSpPr txBox="1">
            <a:spLocks/>
          </p:cNvSpPr>
          <p:nvPr/>
        </p:nvSpPr>
        <p:spPr>
          <a:xfrm>
            <a:off x="448056" y="2512611"/>
            <a:ext cx="5066919" cy="36643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Launched in 1997 amid battle to save Meigs Field​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Preserve and protect airports across the United States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Vehicle for AOPA members to work in concert with AOPA staff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Works at a local grassroots level to build local airport support  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Front-line force to anticipate threats​ 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 marL="457200"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457200" lvl="1">
              <a:buSzPct val="50000"/>
            </a:pPr>
            <a:endParaRPr lang="en-US" sz="2000" b="1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3FAECC-A038-4D2C-AD2B-B63D060B56D9}"/>
              </a:ext>
            </a:extLst>
          </p:cNvPr>
          <p:cNvSpPr/>
          <p:nvPr/>
        </p:nvSpPr>
        <p:spPr>
          <a:xfrm>
            <a:off x="6620718" y="3429000"/>
            <a:ext cx="5247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​Current ASN Network is 1,800+ Volunteers Strong &amp; Growing!</a:t>
            </a:r>
          </a:p>
        </p:txBody>
      </p:sp>
    </p:spTree>
    <p:extLst>
      <p:ext uri="{BB962C8B-B14F-4D97-AF65-F5344CB8AC3E}">
        <p14:creationId xmlns:p14="http://schemas.microsoft.com/office/powerpoint/2010/main" val="109969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3EB362-2DA0-4CA2-A31A-46518D8D1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-2" b="-2"/>
          <a:stretch/>
        </p:blipFill>
        <p:spPr>
          <a:xfrm>
            <a:off x="489318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6BBBF3-F17E-4470-B5DB-C54228DC7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5" r="-2" b="194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38863E-5134-4324-8A58-FA46AA89066B}"/>
              </a:ext>
            </a:extLst>
          </p:cNvPr>
          <p:cNvSpPr/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b="1" i="1" dirty="0">
                <a:latin typeface="+mj-lt"/>
                <a:ea typeface="+mj-ea"/>
                <a:cs typeface="+mj-cs"/>
              </a:rPr>
              <a:t>A Time to Celebrate General Aviation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4E6025-8A49-4102-8853-8113506E6982}"/>
              </a:ext>
            </a:extLst>
          </p:cNvPr>
          <p:cNvSpPr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GA </a:t>
            </a:r>
            <a:r>
              <a:rPr lang="en-US" sz="2400" b="1" dirty="0"/>
              <a:t>$247 billion industry</a:t>
            </a:r>
          </a:p>
          <a:p>
            <a:pPr marL="4572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GA employs </a:t>
            </a:r>
            <a:r>
              <a:rPr lang="en-US" sz="2400" b="1" dirty="0"/>
              <a:t>273,500 workers</a:t>
            </a:r>
            <a:r>
              <a:rPr lang="en-US" sz="2400" dirty="0"/>
              <a:t> </a:t>
            </a:r>
          </a:p>
          <a:p>
            <a:pPr marL="457200"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GA flight operations around the country have returned to – and exceeded -- pre-COVID levels</a:t>
            </a:r>
          </a:p>
          <a:p>
            <a:pPr marL="457200" lvl="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Most flight schools are open again</a:t>
            </a:r>
          </a:p>
        </p:txBody>
      </p:sp>
    </p:spTree>
    <p:extLst>
      <p:ext uri="{BB962C8B-B14F-4D97-AF65-F5344CB8AC3E}">
        <p14:creationId xmlns:p14="http://schemas.microsoft.com/office/powerpoint/2010/main" val="55381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3DAC6C-B69D-4B42-8509-E8D526101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64" t="9091" r="20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9CB91B-4E84-4519-A519-7C2B43518C09}"/>
              </a:ext>
            </a:extLst>
          </p:cNvPr>
          <p:cNvSpPr/>
          <p:nvPr/>
        </p:nvSpPr>
        <p:spPr>
          <a:xfrm>
            <a:off x="371093" y="1117727"/>
            <a:ext cx="4934330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latin typeface="+mj-lt"/>
                <a:ea typeface="+mj-ea"/>
                <a:cs typeface="+mj-cs"/>
              </a:rPr>
              <a:t>GA is Providing Flexibility and Efficiencies</a:t>
            </a:r>
            <a:endParaRPr lang="en-US" sz="3600" i="1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73A67D-A859-4BFE-B4AC-0980C93B9ABD}"/>
              </a:ext>
            </a:extLst>
          </p:cNvPr>
          <p:cNvSpPr/>
          <p:nvPr/>
        </p:nvSpPr>
        <p:spPr>
          <a:xfrm>
            <a:off x="371093" y="2718054"/>
            <a:ext cx="4934331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Increased use of GA for personal and business travel (rather than the airlines) </a:t>
            </a:r>
          </a:p>
          <a:p>
            <a:pPr marL="342900" marR="0" lv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GA is served by more than </a:t>
            </a:r>
            <a:r>
              <a:rPr lang="en-US" sz="2400" u="sng" dirty="0"/>
              <a:t>5,000</a:t>
            </a:r>
            <a:r>
              <a:rPr lang="en-US" sz="2400" dirty="0"/>
              <a:t> local airports across the country </a:t>
            </a:r>
          </a:p>
          <a:p>
            <a:pPr marL="342900" marR="0" lv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comparison, the airlines and now serve fewer than </a:t>
            </a:r>
            <a:r>
              <a:rPr lang="en-US" sz="2400" u="sng" dirty="0"/>
              <a:t>500</a:t>
            </a:r>
            <a:r>
              <a:rPr lang="en-US" sz="2400" dirty="0"/>
              <a:t> airports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283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02D24-B700-4DB2-A925-B1CABEBC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3" y="3214369"/>
            <a:ext cx="3290887" cy="245268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b="1" i="1" dirty="0"/>
              <a:t>General Aviation Sales are Strong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4646AD-A7B9-4ABE-BA50-7709B189E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2" b="1685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F8DD09-18F3-4079-8720-F3CDD5FC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0" y="3752850"/>
            <a:ext cx="8737600" cy="3105140"/>
          </a:xfrm>
        </p:spPr>
        <p:txBody>
          <a:bodyPr anchor="ctr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In a recent survey: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20% of members are currently shopping for a new aircraft, or strongly considering one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30% of owners had a major overhaul, avionics upgrade or other major service done since March 2020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New and used inventory is thin, and moving fast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Prices for used aircraft are holding firm - or increasing </a:t>
            </a:r>
          </a:p>
        </p:txBody>
      </p:sp>
    </p:spTree>
    <p:extLst>
      <p:ext uri="{BB962C8B-B14F-4D97-AF65-F5344CB8AC3E}">
        <p14:creationId xmlns:p14="http://schemas.microsoft.com/office/powerpoint/2010/main" val="419867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9756AF-38A8-4E7C-8F4D-2884C60B5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0" t="1399" r="24004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39D925-4E0A-4BE6-BC4B-5BF593B2B14D}"/>
              </a:ext>
            </a:extLst>
          </p:cNvPr>
          <p:cNvSpPr/>
          <p:nvPr/>
        </p:nvSpPr>
        <p:spPr>
          <a:xfrm>
            <a:off x="529399" y="1117727"/>
            <a:ext cx="5566601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b="1" i="1" dirty="0">
                <a:latin typeface="+mj-lt"/>
                <a:ea typeface="+mj-ea"/>
                <a:cs typeface="+mj-cs"/>
              </a:rPr>
              <a:t>GA Has Greatly Contributed to the Fight Against COVID-19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B1B458-82E1-4964-89B4-6A8B305B06AD}"/>
              </a:ext>
            </a:extLst>
          </p:cNvPr>
          <p:cNvSpPr/>
          <p:nvPr/>
        </p:nvSpPr>
        <p:spPr>
          <a:xfrm>
            <a:off x="371093" y="2718054"/>
            <a:ext cx="4800981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GA moved a LOT of people and products </a:t>
            </a:r>
          </a:p>
          <a:p>
            <a:pPr marL="342900" marR="0" lv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Manufacturers created – and delivered -- needed PPE and other equipment to help patients and front-line health care workers</a:t>
            </a:r>
            <a:endParaRPr lang="en-US" sz="240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611DAB-3C13-4285-B697-AEA65179E411}"/>
              </a:ext>
            </a:extLst>
          </p:cNvPr>
          <p:cNvSpPr txBox="1"/>
          <p:nvPr/>
        </p:nvSpPr>
        <p:spPr>
          <a:xfrm>
            <a:off x="10713710" y="0"/>
            <a:ext cx="1478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 dirty="0"/>
              <a:t>Photo courtesy of Daher</a:t>
            </a:r>
            <a:endParaRPr lang="en-US" sz="1000" b="1"/>
          </a:p>
        </p:txBody>
      </p:sp>
    </p:spTree>
    <p:extLst>
      <p:ext uri="{BB962C8B-B14F-4D97-AF65-F5344CB8AC3E}">
        <p14:creationId xmlns:p14="http://schemas.microsoft.com/office/powerpoint/2010/main" val="43759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190F79-1168-4230-917F-451674769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r="18368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xmlns="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FC4C089-4A0B-410B-B662-9B67B73C676F}"/>
              </a:ext>
            </a:extLst>
          </p:cNvPr>
          <p:cNvSpPr txBox="1">
            <a:spLocks/>
          </p:cNvSpPr>
          <p:nvPr/>
        </p:nvSpPr>
        <p:spPr>
          <a:xfrm>
            <a:off x="371094" y="1172973"/>
            <a:ext cx="3867531" cy="1125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b="1" i="1" dirty="0"/>
              <a:t>Returning Pilots &amp; Aircraft to the Skies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3E62679-DDDD-4619-9C36-C07D4EE81A78}"/>
              </a:ext>
            </a:extLst>
          </p:cNvPr>
          <p:cNvSpPr/>
          <p:nvPr/>
        </p:nvSpPr>
        <p:spPr>
          <a:xfrm>
            <a:off x="371094" y="2718054"/>
            <a:ext cx="4084578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AOPA’s Air Safety Institute created two valuable guides to assist pilots returning to flying</a:t>
            </a:r>
          </a:p>
          <a:p>
            <a:pPr marL="3429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These guides have been downloaded many THOUSANDS of times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0572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2306D8AADF0E4CAC6868622F1C1B42" ma:contentTypeVersion="7" ma:contentTypeDescription="Create a new document." ma:contentTypeScope="" ma:versionID="6282e889700bc468ee400bce3df1697c">
  <xsd:schema xmlns:xsd="http://www.w3.org/2001/XMLSchema" xmlns:xs="http://www.w3.org/2001/XMLSchema" xmlns:p="http://schemas.microsoft.com/office/2006/metadata/properties" xmlns:ns3="f88d7ea9-4f4d-49cf-8696-87a80179def9" xmlns:ns4="8f9dbde8-47b7-4571-a759-20612598c233" targetNamespace="http://schemas.microsoft.com/office/2006/metadata/properties" ma:root="true" ma:fieldsID="0dc043d5e228bb25f8383120c105f4a4" ns3:_="" ns4:_="">
    <xsd:import namespace="f88d7ea9-4f4d-49cf-8696-87a80179def9"/>
    <xsd:import namespace="8f9dbde8-47b7-4571-a759-20612598c2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8d7ea9-4f4d-49cf-8696-87a80179de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bde8-47b7-4571-a759-20612598c2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5A74F2-A85D-4599-88C2-83CCF82068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DEF727-CF92-42FD-A7BA-321C2D0C85F1}">
  <ds:schemaRefs>
    <ds:schemaRef ds:uri="f88d7ea9-4f4d-49cf-8696-87a80179def9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8f9dbde8-47b7-4571-a759-20612598c23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0EE710-5CDB-455E-9A27-F2FB9792B8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8d7ea9-4f4d-49cf-8696-87a80179def9"/>
    <ds:schemaRef ds:uri="8f9dbde8-47b7-4571-a759-20612598c2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634</Words>
  <Application>Microsoft Office PowerPoint</Application>
  <PresentationFormat>Widescreen</PresentationFormat>
  <Paragraphs>146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Aviation Sales are Strong</vt:lpstr>
      <vt:lpstr>PowerPoint Presentation</vt:lpstr>
      <vt:lpstr>PowerPoint Presentation</vt:lpstr>
      <vt:lpstr>PowerPoint Presentation</vt:lpstr>
      <vt:lpstr>National Center for Advancement of Aviation</vt:lpstr>
      <vt:lpstr>Insurance Options in Tightening Markets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Pruzek, Josh</dc:creator>
  <cp:lastModifiedBy>Ken Lawson</cp:lastModifiedBy>
  <cp:revision>8</cp:revision>
  <dcterms:created xsi:type="dcterms:W3CDTF">2021-01-14T23:14:00Z</dcterms:created>
  <dcterms:modified xsi:type="dcterms:W3CDTF">2021-01-29T20:00:47Z</dcterms:modified>
</cp:coreProperties>
</file>